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409" r:id="rId4"/>
    <p:sldId id="407" r:id="rId5"/>
    <p:sldId id="389" r:id="rId6"/>
    <p:sldId id="373" r:id="rId7"/>
    <p:sldId id="360" r:id="rId8"/>
    <p:sldId id="327" r:id="rId9"/>
    <p:sldId id="317" r:id="rId10"/>
    <p:sldId id="304" r:id="rId11"/>
    <p:sldId id="316" r:id="rId12"/>
    <p:sldId id="285" r:id="rId13"/>
    <p:sldId id="260" r:id="rId14"/>
    <p:sldId id="411" r:id="rId15"/>
    <p:sldId id="399" r:id="rId16"/>
    <p:sldId id="394" r:id="rId17"/>
    <p:sldId id="349" r:id="rId18"/>
    <p:sldId id="340" r:id="rId19"/>
    <p:sldId id="328" r:id="rId20"/>
    <p:sldId id="306" r:id="rId21"/>
    <p:sldId id="419" r:id="rId22"/>
    <p:sldId id="275" r:id="rId23"/>
    <p:sldId id="294" r:id="rId24"/>
    <p:sldId id="356" r:id="rId25"/>
    <p:sldId id="263" r:id="rId26"/>
    <p:sldId id="392" r:id="rId27"/>
    <p:sldId id="353" r:id="rId28"/>
    <p:sldId id="416" r:id="rId29"/>
    <p:sldId id="345" r:id="rId30"/>
    <p:sldId id="335" r:id="rId31"/>
    <p:sldId id="302" r:id="rId32"/>
    <p:sldId id="388" r:id="rId33"/>
    <p:sldId id="258" r:id="rId34"/>
    <p:sldId id="405" r:id="rId35"/>
    <p:sldId id="372" r:id="rId36"/>
    <p:sldId id="365" r:id="rId37"/>
    <p:sldId id="348" r:id="rId38"/>
    <p:sldId id="339" r:id="rId39"/>
    <p:sldId id="305" r:id="rId40"/>
    <p:sldId id="277" r:id="rId41"/>
    <p:sldId id="264" r:id="rId42"/>
    <p:sldId id="406" r:id="rId43"/>
    <p:sldId id="395" r:id="rId44"/>
    <p:sldId id="396" r:id="rId45"/>
    <p:sldId id="337" r:id="rId46"/>
    <p:sldId id="375" r:id="rId47"/>
    <p:sldId id="342" r:id="rId48"/>
    <p:sldId id="331" r:id="rId49"/>
    <p:sldId id="322" r:id="rId50"/>
    <p:sldId id="319" r:id="rId51"/>
    <p:sldId id="279" r:id="rId52"/>
    <p:sldId id="293" r:id="rId53"/>
    <p:sldId id="280" r:id="rId54"/>
    <p:sldId id="315" r:id="rId55"/>
    <p:sldId id="268" r:id="rId56"/>
    <p:sldId id="265" r:id="rId57"/>
    <p:sldId id="267" r:id="rId58"/>
    <p:sldId id="266" r:id="rId59"/>
    <p:sldId id="270" r:id="rId60"/>
    <p:sldId id="269" r:id="rId61"/>
    <p:sldId id="271" r:id="rId62"/>
    <p:sldId id="386" r:id="rId63"/>
    <p:sldId id="387" r:id="rId64"/>
    <p:sldId id="362" r:id="rId65"/>
    <p:sldId id="367" r:id="rId66"/>
    <p:sldId id="313" r:id="rId67"/>
    <p:sldId id="355" r:id="rId68"/>
    <p:sldId id="320" r:id="rId69"/>
    <p:sldId id="381" r:id="rId70"/>
    <p:sldId id="370" r:id="rId71"/>
    <p:sldId id="384" r:id="rId72"/>
    <p:sldId id="391" r:id="rId73"/>
    <p:sldId id="401" r:id="rId74"/>
    <p:sldId id="330" r:id="rId75"/>
    <p:sldId id="281" r:id="rId76"/>
    <p:sldId id="296" r:id="rId77"/>
    <p:sldId id="414" r:id="rId78"/>
    <p:sldId id="415" r:id="rId79"/>
    <p:sldId id="350" r:id="rId80"/>
    <p:sldId id="336" r:id="rId81"/>
    <p:sldId id="326" r:id="rId82"/>
    <p:sldId id="259" r:id="rId83"/>
    <p:sldId id="402" r:id="rId84"/>
    <p:sldId id="390" r:id="rId85"/>
    <p:sldId id="361" r:id="rId86"/>
    <p:sldId id="323" r:id="rId87"/>
    <p:sldId id="301" r:id="rId88"/>
    <p:sldId id="321" r:id="rId89"/>
    <p:sldId id="307" r:id="rId90"/>
    <p:sldId id="412" r:id="rId91"/>
    <p:sldId id="282" r:id="rId92"/>
    <p:sldId id="288" r:id="rId93"/>
    <p:sldId id="303" r:id="rId94"/>
    <p:sldId id="286" r:id="rId95"/>
    <p:sldId id="347" r:id="rId96"/>
    <p:sldId id="261" r:id="rId97"/>
    <p:sldId id="403" r:id="rId98"/>
    <p:sldId id="397" r:id="rId99"/>
    <p:sldId id="385" r:id="rId100"/>
    <p:sldId id="364" r:id="rId101"/>
    <p:sldId id="352" r:id="rId102"/>
    <p:sldId id="346" r:id="rId103"/>
    <p:sldId id="332" r:id="rId104"/>
    <p:sldId id="324" r:id="rId105"/>
    <p:sldId id="297" r:id="rId106"/>
    <p:sldId id="283" r:id="rId107"/>
    <p:sldId id="262" r:id="rId108"/>
    <p:sldId id="404" r:id="rId109"/>
    <p:sldId id="382" r:id="rId110"/>
    <p:sldId id="393" r:id="rId111"/>
    <p:sldId id="366" r:id="rId112"/>
    <p:sldId id="377" r:id="rId113"/>
    <p:sldId id="378" r:id="rId114"/>
    <p:sldId id="354" r:id="rId115"/>
    <p:sldId id="325" r:id="rId116"/>
    <p:sldId id="333" r:id="rId117"/>
    <p:sldId id="334" r:id="rId118"/>
    <p:sldId id="298" r:id="rId119"/>
    <p:sldId id="312" r:id="rId120"/>
    <p:sldId id="300" r:id="rId121"/>
    <p:sldId id="284" r:id="rId122"/>
    <p:sldId id="289" r:id="rId123"/>
    <p:sldId id="420" r:id="rId124"/>
    <p:sldId id="408" r:id="rId125"/>
    <p:sldId id="272" r:id="rId126"/>
    <p:sldId id="398" r:id="rId127"/>
    <p:sldId id="410" r:id="rId128"/>
    <p:sldId id="418" r:id="rId129"/>
    <p:sldId id="400" r:id="rId130"/>
    <p:sldId id="383" r:id="rId131"/>
    <p:sldId id="358" r:id="rId132"/>
    <p:sldId id="359" r:id="rId133"/>
    <p:sldId id="338" r:id="rId134"/>
    <p:sldId id="343" r:id="rId135"/>
    <p:sldId id="344" r:id="rId136"/>
    <p:sldId id="308" r:id="rId137"/>
    <p:sldId id="318" r:id="rId138"/>
    <p:sldId id="309" r:id="rId139"/>
    <p:sldId id="278" r:id="rId140"/>
    <p:sldId id="295" r:id="rId141"/>
    <p:sldId id="290" r:id="rId142"/>
    <p:sldId id="273" r:id="rId143"/>
    <p:sldId id="274" r:id="rId144"/>
    <p:sldId id="292" r:id="rId145"/>
    <p:sldId id="276" r:id="rId146"/>
    <p:sldId id="287" r:id="rId147"/>
    <p:sldId id="299" r:id="rId148"/>
    <p:sldId id="310" r:id="rId149"/>
    <p:sldId id="311" r:id="rId150"/>
    <p:sldId id="314" r:id="rId151"/>
    <p:sldId id="329" r:id="rId152"/>
    <p:sldId id="341" r:id="rId153"/>
    <p:sldId id="351" r:id="rId154"/>
    <p:sldId id="357" r:id="rId155"/>
    <p:sldId id="363" r:id="rId156"/>
    <p:sldId id="417" r:id="rId157"/>
    <p:sldId id="369" r:id="rId158"/>
    <p:sldId id="374" r:id="rId159"/>
    <p:sldId id="376" r:id="rId160"/>
    <p:sldId id="379" r:id="rId161"/>
    <p:sldId id="380" r:id="rId162"/>
    <p:sldId id="371" r:id="rId163"/>
    <p:sldId id="413" r:id="rId164"/>
    <p:sldId id="368" r:id="rId16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slide" Target="slides/slide137.xml"/><Relationship Id="rId154" Type="http://schemas.openxmlformats.org/officeDocument/2006/relationships/slide" Target="slides/slide153.xml"/><Relationship Id="rId159" Type="http://schemas.openxmlformats.org/officeDocument/2006/relationships/slide" Target="slides/slide158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slide" Target="slides/slide143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165" Type="http://schemas.openxmlformats.org/officeDocument/2006/relationships/slide" Target="slides/slide16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55" Type="http://schemas.openxmlformats.org/officeDocument/2006/relationships/slide" Target="slides/slide15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61" Type="http://schemas.openxmlformats.org/officeDocument/2006/relationships/slide" Target="slides/slide160.xml"/><Relationship Id="rId16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51" Type="http://schemas.openxmlformats.org/officeDocument/2006/relationships/slide" Target="slides/slide150.xml"/><Relationship Id="rId156" Type="http://schemas.openxmlformats.org/officeDocument/2006/relationships/slide" Target="slides/slide155.xml"/><Relationship Id="rId164" Type="http://schemas.openxmlformats.org/officeDocument/2006/relationships/slide" Target="slides/slide163.xml"/><Relationship Id="rId16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167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162" Type="http://schemas.openxmlformats.org/officeDocument/2006/relationships/slide" Target="slides/slide16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A26C6-015A-442C-B43A-7E69C9728F8F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C59F6-4087-411C-834F-D350FCCD5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664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A26C6-015A-442C-B43A-7E69C9728F8F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C59F6-4087-411C-834F-D350FCCD5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948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A26C6-015A-442C-B43A-7E69C9728F8F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C59F6-4087-411C-834F-D350FCCD5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803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A26C6-015A-442C-B43A-7E69C9728F8F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C59F6-4087-411C-834F-D350FCCD5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746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A26C6-015A-442C-B43A-7E69C9728F8F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C59F6-4087-411C-834F-D350FCCD5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110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A26C6-015A-442C-B43A-7E69C9728F8F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C59F6-4087-411C-834F-D350FCCD5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256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A26C6-015A-442C-B43A-7E69C9728F8F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C59F6-4087-411C-834F-D350FCCD5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342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A26C6-015A-442C-B43A-7E69C9728F8F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C59F6-4087-411C-834F-D350FCCD5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063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A26C6-015A-442C-B43A-7E69C9728F8F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C59F6-4087-411C-834F-D350FCCD5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45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A26C6-015A-442C-B43A-7E69C9728F8F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C59F6-4087-411C-834F-D350FCCD5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386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A26C6-015A-442C-B43A-7E69C9728F8F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C59F6-4087-411C-834F-D350FCCD5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341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FA26C6-015A-442C-B43A-7E69C9728F8F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C59F6-4087-411C-834F-D350FCCD5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611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Renaissance  &amp; First Global Age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Review 3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057400" y="4648200"/>
            <a:ext cx="6019800" cy="167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Practice Questions come from 2010-2014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8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A reason the Renaissance began in the </a:t>
            </a:r>
            <a:r>
              <a:rPr lang="en-US" sz="2800" dirty="0" smtClean="0"/>
              <a:t>Italian city-states </a:t>
            </a:r>
            <a:r>
              <a:rPr lang="en-US" sz="2800" dirty="0"/>
              <a:t>was that </a:t>
            </a:r>
            <a:r>
              <a:rPr lang="en-US" sz="2800" dirty="0" smtClean="0"/>
              <a:t>they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(1) rejected the power of the papacy</a:t>
            </a:r>
          </a:p>
          <a:p>
            <a:pPr marL="0" indent="0">
              <a:buNone/>
            </a:pPr>
            <a:r>
              <a:rPr lang="en-US" sz="2800" dirty="0"/>
              <a:t>(2) were unified by Garibaldi</a:t>
            </a:r>
          </a:p>
          <a:p>
            <a:pPr marL="0" indent="0">
              <a:buNone/>
            </a:pPr>
            <a:r>
              <a:rPr lang="en-US" sz="2800" dirty="0"/>
              <a:t>(3) had wealth gained from trade </a:t>
            </a:r>
            <a:r>
              <a:rPr lang="en-US" sz="2800" dirty="0" smtClean="0"/>
              <a:t>with Constantinople</a:t>
            </a:r>
            <a:endParaRPr lang="en-US" sz="2800" dirty="0"/>
          </a:p>
          <a:p>
            <a:pPr marL="0" indent="0">
              <a:buNone/>
            </a:pPr>
            <a:r>
              <a:rPr lang="en-US" sz="2800" dirty="0"/>
              <a:t>(4) prevented guilds from functioning</a:t>
            </a:r>
          </a:p>
        </p:txBody>
      </p:sp>
    </p:spTree>
    <p:extLst>
      <p:ext uri="{BB962C8B-B14F-4D97-AF65-F5344CB8AC3E}">
        <p14:creationId xmlns:p14="http://schemas.microsoft.com/office/powerpoint/2010/main" val="1231287198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 What was a major effect of the Magna </a:t>
            </a:r>
            <a:r>
              <a:rPr lang="en-US" dirty="0" err="1"/>
              <a:t>Carta</a:t>
            </a:r>
            <a:r>
              <a:rPr lang="en-US" dirty="0"/>
              <a:t> </a:t>
            </a:r>
            <a:r>
              <a:rPr lang="en-US" dirty="0" smtClean="0"/>
              <a:t>and the </a:t>
            </a:r>
            <a:r>
              <a:rPr lang="en-US" dirty="0"/>
              <a:t>English Bill of Rights on Great Britain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The power of the monarch was limited.</a:t>
            </a:r>
          </a:p>
          <a:p>
            <a:pPr marL="0" indent="0">
              <a:buNone/>
            </a:pPr>
            <a:r>
              <a:rPr lang="en-US" dirty="0"/>
              <a:t>(2) Ireland revolted against the monarchy.</a:t>
            </a:r>
          </a:p>
          <a:p>
            <a:pPr marL="0" indent="0">
              <a:buNone/>
            </a:pPr>
            <a:r>
              <a:rPr lang="en-US" dirty="0"/>
              <a:t>(3) Parliament was abolished.</a:t>
            </a:r>
          </a:p>
          <a:p>
            <a:pPr marL="0" indent="0">
              <a:buNone/>
            </a:pPr>
            <a:r>
              <a:rPr lang="en-US" dirty="0"/>
              <a:t>(4) A renewed interest in Greek and Roman</a:t>
            </a:r>
          </a:p>
          <a:p>
            <a:pPr marL="0" indent="0">
              <a:buNone/>
            </a:pPr>
            <a:r>
              <a:rPr lang="en-US" dirty="0"/>
              <a:t>culture developed.</a:t>
            </a:r>
          </a:p>
        </p:txBody>
      </p:sp>
    </p:spTree>
    <p:extLst>
      <p:ext uri="{BB962C8B-B14F-4D97-AF65-F5344CB8AC3E}">
        <p14:creationId xmlns:p14="http://schemas.microsoft.com/office/powerpoint/2010/main" val="408551366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Oliver Cromwell led the Puritan Revolution in</a:t>
            </a:r>
          </a:p>
          <a:p>
            <a:pPr marL="0" indent="0">
              <a:buNone/>
            </a:pPr>
            <a:r>
              <a:rPr lang="en-US" dirty="0"/>
              <a:t>England in response to </a:t>
            </a:r>
            <a:r>
              <a:rPr lang="en-US" dirty="0" smtClean="0"/>
              <a:t>the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passage of the Bill of Rights</a:t>
            </a:r>
          </a:p>
          <a:p>
            <a:pPr marL="0" indent="0">
              <a:buNone/>
            </a:pPr>
            <a:r>
              <a:rPr lang="en-US" dirty="0"/>
              <a:t>(2) autocratic rule of the king</a:t>
            </a:r>
          </a:p>
          <a:p>
            <a:pPr marL="0" indent="0">
              <a:buNone/>
            </a:pPr>
            <a:r>
              <a:rPr lang="en-US" dirty="0"/>
              <a:t>(3) implementation of mercantilism</a:t>
            </a:r>
          </a:p>
          <a:p>
            <a:pPr marL="0" indent="0">
              <a:buNone/>
            </a:pPr>
            <a:r>
              <a:rPr lang="en-US" dirty="0"/>
              <a:t>(4) defeat of the Spanish Armada</a:t>
            </a:r>
          </a:p>
        </p:txBody>
      </p:sp>
    </p:spTree>
    <p:extLst>
      <p:ext uri="{BB962C8B-B14F-4D97-AF65-F5344CB8AC3E}">
        <p14:creationId xmlns:p14="http://schemas.microsoft.com/office/powerpoint/2010/main" val="4250637202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In England, the key principles of the Magna</a:t>
            </a:r>
          </a:p>
          <a:p>
            <a:pPr marL="0" indent="0">
              <a:buNone/>
            </a:pPr>
            <a:r>
              <a:rPr lang="en-US" dirty="0" err="1"/>
              <a:t>Carta</a:t>
            </a:r>
            <a:r>
              <a:rPr lang="en-US" dirty="0"/>
              <a:t> were fundamental to the development </a:t>
            </a:r>
            <a:r>
              <a:rPr lang="en-US" dirty="0" smtClean="0"/>
              <a:t>and growth of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democracy </a:t>
            </a:r>
            <a:r>
              <a:rPr lang="en-US" dirty="0" smtClean="0"/>
              <a:t>		(3</a:t>
            </a:r>
            <a:r>
              <a:rPr lang="en-US" dirty="0"/>
              <a:t>) absolutism</a:t>
            </a:r>
          </a:p>
          <a:p>
            <a:pPr marL="0" indent="0">
              <a:buNone/>
            </a:pPr>
            <a:r>
              <a:rPr lang="en-US" dirty="0"/>
              <a:t>(2) theocracy </a:t>
            </a:r>
            <a:r>
              <a:rPr lang="en-US" dirty="0" smtClean="0"/>
              <a:t>		(</a:t>
            </a:r>
            <a:r>
              <a:rPr lang="en-US" dirty="0"/>
              <a:t>4) communism</a:t>
            </a:r>
          </a:p>
        </p:txBody>
      </p:sp>
    </p:spTree>
    <p:extLst>
      <p:ext uri="{BB962C8B-B14F-4D97-AF65-F5344CB8AC3E}">
        <p14:creationId xmlns:p14="http://schemas.microsoft.com/office/powerpoint/2010/main" val="287890231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One similarity between the Magna </a:t>
            </a:r>
            <a:r>
              <a:rPr lang="en-US" dirty="0" err="1"/>
              <a:t>Carta</a:t>
            </a:r>
            <a:r>
              <a:rPr lang="en-US" dirty="0"/>
              <a:t> and </a:t>
            </a:r>
            <a:r>
              <a:rPr lang="en-US" dirty="0" smtClean="0"/>
              <a:t>the English </a:t>
            </a:r>
            <a:r>
              <a:rPr lang="en-US" dirty="0"/>
              <a:t>Bill of Rights is that both </a:t>
            </a:r>
            <a:r>
              <a:rPr lang="en-US" dirty="0" smtClean="0"/>
              <a:t>documents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set up a two-party political system</a:t>
            </a:r>
          </a:p>
          <a:p>
            <a:pPr marL="0" indent="0">
              <a:buNone/>
            </a:pPr>
            <a:r>
              <a:rPr lang="en-US" dirty="0"/>
              <a:t>(2) placed limits on the power of the monarch</a:t>
            </a:r>
          </a:p>
          <a:p>
            <a:pPr marL="0" indent="0">
              <a:buNone/>
            </a:pPr>
            <a:r>
              <a:rPr lang="en-US" dirty="0"/>
              <a:t>(3) established the right to inherit the throne </a:t>
            </a:r>
          </a:p>
          <a:p>
            <a:pPr marL="0" indent="0">
              <a:buNone/>
            </a:pPr>
            <a:r>
              <a:rPr lang="en-US" dirty="0"/>
              <a:t>(4) guaranteed equal rights for all citizens</a:t>
            </a:r>
          </a:p>
        </p:txBody>
      </p:sp>
    </p:spTree>
    <p:extLst>
      <p:ext uri="{BB962C8B-B14F-4D97-AF65-F5344CB8AC3E}">
        <p14:creationId xmlns:p14="http://schemas.microsoft.com/office/powerpoint/2010/main" val="125388485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Which institution became stronger and limited</a:t>
            </a:r>
          </a:p>
          <a:p>
            <a:pPr marL="0" indent="0">
              <a:buNone/>
            </a:pPr>
            <a:r>
              <a:rPr lang="en-US" dirty="0"/>
              <a:t>the monarchy in order to end absolutism in</a:t>
            </a:r>
          </a:p>
          <a:p>
            <a:pPr marL="0" indent="0">
              <a:buNone/>
            </a:pPr>
            <a:r>
              <a:rPr lang="en-US" dirty="0"/>
              <a:t>England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banks </a:t>
            </a:r>
            <a:r>
              <a:rPr lang="en-US" dirty="0" smtClean="0"/>
              <a:t>			(</a:t>
            </a:r>
            <a:r>
              <a:rPr lang="en-US" dirty="0"/>
              <a:t>3) universities</a:t>
            </a:r>
          </a:p>
          <a:p>
            <a:pPr marL="0" indent="0">
              <a:buNone/>
            </a:pPr>
            <a:r>
              <a:rPr lang="en-US" dirty="0"/>
              <a:t>(2) Parliament </a:t>
            </a:r>
            <a:r>
              <a:rPr lang="en-US" dirty="0" smtClean="0"/>
              <a:t>		(</a:t>
            </a:r>
            <a:r>
              <a:rPr lang="en-US" dirty="0"/>
              <a:t>4) Anglican Church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06469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primary purpose of the Magna </a:t>
            </a:r>
            <a:r>
              <a:rPr lang="en-US" dirty="0" err="1"/>
              <a:t>Carta</a:t>
            </a:r>
            <a:r>
              <a:rPr lang="en-US" dirty="0"/>
              <a:t> (1215)</a:t>
            </a:r>
          </a:p>
          <a:p>
            <a:pPr marL="0" indent="0">
              <a:buNone/>
            </a:pPr>
            <a:r>
              <a:rPr lang="en-US" dirty="0"/>
              <a:t>was </a:t>
            </a:r>
            <a:r>
              <a:rPr lang="en-US" dirty="0" smtClean="0"/>
              <a:t>to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limit the power of King John</a:t>
            </a:r>
          </a:p>
          <a:p>
            <a:pPr marL="0" indent="0">
              <a:buNone/>
            </a:pPr>
            <a:r>
              <a:rPr lang="en-US" dirty="0"/>
              <a:t>(2) install Oliver Cromwell as dictator</a:t>
            </a:r>
          </a:p>
          <a:p>
            <a:pPr marL="0" indent="0">
              <a:buNone/>
            </a:pPr>
            <a:r>
              <a:rPr lang="en-US" dirty="0"/>
              <a:t>(3) justify the Glorious Revolution</a:t>
            </a:r>
          </a:p>
          <a:p>
            <a:pPr marL="0" indent="0">
              <a:buNone/>
            </a:pPr>
            <a:r>
              <a:rPr lang="en-US" dirty="0"/>
              <a:t>(4) charter the British East India Company</a:t>
            </a:r>
          </a:p>
        </p:txBody>
      </p:sp>
    </p:spTree>
    <p:extLst>
      <p:ext uri="{BB962C8B-B14F-4D97-AF65-F5344CB8AC3E}">
        <p14:creationId xmlns:p14="http://schemas.microsoft.com/office/powerpoint/2010/main" val="3878526338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828800"/>
            <a:ext cx="589918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5710409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Enlightenment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Philosophical movement that says rulers rule not by divine right but by consent of the people</a:t>
            </a:r>
            <a:r>
              <a:rPr lang="en-US" dirty="0" smtClean="0"/>
              <a:t>. – </a:t>
            </a:r>
            <a:r>
              <a:rPr lang="en-US" u="sng" dirty="0" smtClean="0"/>
              <a:t>used reason and logic</a:t>
            </a:r>
            <a:endParaRPr lang="en-US" u="sng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Locke</a:t>
            </a:r>
            <a:r>
              <a:rPr lang="en-US" dirty="0" smtClean="0"/>
              <a:t> – </a:t>
            </a:r>
            <a:r>
              <a:rPr lang="en-US" i="1" dirty="0" smtClean="0"/>
              <a:t>Two Treaties on Government </a:t>
            </a:r>
            <a:r>
              <a:rPr lang="en-US" dirty="0" smtClean="0"/>
              <a:t>– believed in </a:t>
            </a:r>
            <a:r>
              <a:rPr lang="en-US" dirty="0" smtClean="0">
                <a:solidFill>
                  <a:srgbClr val="FF0000"/>
                </a:solidFill>
              </a:rPr>
              <a:t>natural rights </a:t>
            </a:r>
            <a:r>
              <a:rPr lang="en-US" dirty="0" smtClean="0"/>
              <a:t>and democracy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Montesquieu</a:t>
            </a:r>
            <a:r>
              <a:rPr lang="en-US" dirty="0" smtClean="0"/>
              <a:t> – 3 branches of government</a:t>
            </a:r>
          </a:p>
          <a:p>
            <a:r>
              <a:rPr lang="en-US" dirty="0" smtClean="0"/>
              <a:t>Rousseau and Hobbes – </a:t>
            </a:r>
            <a:r>
              <a:rPr lang="en-US" dirty="0" smtClean="0">
                <a:solidFill>
                  <a:srgbClr val="FF0000"/>
                </a:solidFill>
              </a:rPr>
              <a:t>Social Contract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Adam Smith </a:t>
            </a:r>
            <a:r>
              <a:rPr lang="en-US" dirty="0" smtClean="0"/>
              <a:t>– </a:t>
            </a:r>
            <a:r>
              <a:rPr lang="en-US" i="1" u="sng" dirty="0" smtClean="0"/>
              <a:t>Wealth of Nations </a:t>
            </a:r>
            <a:r>
              <a:rPr lang="en-US" dirty="0" smtClean="0"/>
              <a:t>– </a:t>
            </a:r>
            <a:r>
              <a:rPr lang="en-US" dirty="0" smtClean="0">
                <a:solidFill>
                  <a:srgbClr val="FF0000"/>
                </a:solidFill>
              </a:rPr>
              <a:t>laissez-faire </a:t>
            </a:r>
            <a:r>
              <a:rPr lang="en-US" dirty="0" smtClean="0"/>
              <a:t>economics (government should not intervene in economics)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00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Many Enlightenment philosophers used reason to</a:t>
            </a:r>
          </a:p>
          <a:p>
            <a:pPr marL="0" indent="0">
              <a:buNone/>
            </a:pPr>
            <a:r>
              <a:rPr lang="en-US" dirty="0"/>
              <a:t>(1) reinforce traditional beliefs</a:t>
            </a:r>
          </a:p>
          <a:p>
            <a:pPr marL="0" indent="0">
              <a:buNone/>
            </a:pPr>
            <a:r>
              <a:rPr lang="en-US" dirty="0"/>
              <a:t>(2) strengthen religious authority</a:t>
            </a:r>
          </a:p>
          <a:p>
            <a:pPr marL="0" indent="0">
              <a:buNone/>
            </a:pPr>
            <a:r>
              <a:rPr lang="en-US" dirty="0"/>
              <a:t>(3) reveal natural laws</a:t>
            </a:r>
          </a:p>
          <a:p>
            <a:pPr marL="0" indent="0">
              <a:buNone/>
            </a:pPr>
            <a:r>
              <a:rPr lang="en-US" dirty="0"/>
              <a:t>(4) encourage censorship</a:t>
            </a:r>
          </a:p>
        </p:txBody>
      </p:sp>
    </p:spTree>
    <p:extLst>
      <p:ext uri="{BB962C8B-B14F-4D97-AF65-F5344CB8AC3E}">
        <p14:creationId xmlns:p14="http://schemas.microsoft.com/office/powerpoint/2010/main" val="3750224098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Enlightenment thinkers encouraged the</a:t>
            </a:r>
          </a:p>
          <a:p>
            <a:pPr marL="0" indent="0">
              <a:buNone/>
            </a:pPr>
            <a:r>
              <a:rPr lang="en-US" dirty="0"/>
              <a:t>improvement of society through </a:t>
            </a:r>
            <a:r>
              <a:rPr lang="en-US" dirty="0" smtClean="0"/>
              <a:t>the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teachings of the church</a:t>
            </a:r>
          </a:p>
          <a:p>
            <a:pPr marL="0" indent="0">
              <a:buNone/>
            </a:pPr>
            <a:r>
              <a:rPr lang="en-US" dirty="0"/>
              <a:t>(2) use of reason</a:t>
            </a:r>
          </a:p>
          <a:p>
            <a:pPr marL="0" indent="0">
              <a:buNone/>
            </a:pPr>
            <a:r>
              <a:rPr lang="en-US" dirty="0"/>
              <a:t>(3) development of absolutism</a:t>
            </a:r>
          </a:p>
          <a:p>
            <a:pPr marL="0" indent="0">
              <a:buNone/>
            </a:pPr>
            <a:r>
              <a:rPr lang="en-US" dirty="0"/>
              <a:t>(4) establishment of a rigid social hierarchy</a:t>
            </a:r>
          </a:p>
        </p:txBody>
      </p:sp>
    </p:spTree>
    <p:extLst>
      <p:ext uri="{BB962C8B-B14F-4D97-AF65-F5344CB8AC3E}">
        <p14:creationId xmlns:p14="http://schemas.microsoft.com/office/powerpoint/2010/main" val="730899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economic wealth of Calicut, Mogadishu, and</a:t>
            </a:r>
          </a:p>
          <a:p>
            <a:pPr marL="0" indent="0">
              <a:buNone/>
            </a:pPr>
            <a:r>
              <a:rPr lang="en-US" dirty="0"/>
              <a:t>Venice in the 13th century was primarily</a:t>
            </a:r>
          </a:p>
          <a:p>
            <a:pPr marL="0" indent="0">
              <a:buNone/>
            </a:pPr>
            <a:r>
              <a:rPr lang="en-US" dirty="0"/>
              <a:t>dependent on </a:t>
            </a:r>
            <a:r>
              <a:rPr lang="en-US" dirty="0" smtClean="0"/>
              <a:t>their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fertile soil </a:t>
            </a:r>
            <a:r>
              <a:rPr lang="en-US" dirty="0" smtClean="0"/>
              <a:t>		(</a:t>
            </a:r>
            <a:r>
              <a:rPr lang="en-US" dirty="0"/>
              <a:t>3) gold mines</a:t>
            </a:r>
          </a:p>
          <a:p>
            <a:pPr marL="0" indent="0">
              <a:buNone/>
            </a:pPr>
            <a:r>
              <a:rPr lang="en-US" dirty="0"/>
              <a:t>(2) iron ore </a:t>
            </a:r>
            <a:r>
              <a:rPr lang="en-US" dirty="0" smtClean="0"/>
              <a:t>		(</a:t>
            </a:r>
            <a:r>
              <a:rPr lang="en-US" dirty="0"/>
              <a:t>4) coastal locations</a:t>
            </a:r>
          </a:p>
        </p:txBody>
      </p:sp>
    </p:spTree>
    <p:extLst>
      <p:ext uri="{BB962C8B-B14F-4D97-AF65-F5344CB8AC3E}">
        <p14:creationId xmlns:p14="http://schemas.microsoft.com/office/powerpoint/2010/main" val="781584314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Jean-Jacques Rousseau and John Locke both</a:t>
            </a:r>
          </a:p>
          <a:p>
            <a:pPr marL="0" indent="0">
              <a:buNone/>
            </a:pPr>
            <a:r>
              <a:rPr lang="en-US" dirty="0"/>
              <a:t>agreed that a government should be based on </a:t>
            </a:r>
            <a:r>
              <a:rPr lang="en-US" dirty="0" smtClean="0"/>
              <a:t>the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separation of nationalities</a:t>
            </a:r>
          </a:p>
          <a:p>
            <a:pPr marL="0" indent="0">
              <a:buNone/>
            </a:pPr>
            <a:r>
              <a:rPr lang="en-US" dirty="0"/>
              <a:t>(2) religious values of the people</a:t>
            </a:r>
          </a:p>
          <a:p>
            <a:pPr marL="0" indent="0">
              <a:buNone/>
            </a:pPr>
            <a:r>
              <a:rPr lang="en-US" dirty="0"/>
              <a:t>(3) equal distribution of wealth</a:t>
            </a:r>
          </a:p>
          <a:p>
            <a:pPr marL="0" indent="0">
              <a:buNone/>
            </a:pPr>
            <a:r>
              <a:rPr lang="en-US" dirty="0"/>
              <a:t>(4) consent of the governed</a:t>
            </a:r>
          </a:p>
        </p:txBody>
      </p:sp>
    </p:spTree>
    <p:extLst>
      <p:ext uri="{BB962C8B-B14F-4D97-AF65-F5344CB8AC3E}">
        <p14:creationId xmlns:p14="http://schemas.microsoft.com/office/powerpoint/2010/main" val="2537070719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596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>Speaker A: I do not agree with what you have to </a:t>
            </a:r>
            <a:r>
              <a:rPr lang="en-US" dirty="0" smtClean="0"/>
              <a:t>say, but </a:t>
            </a:r>
            <a:r>
              <a:rPr lang="en-US" dirty="0"/>
              <a:t>I’ll defend to the death your right </a:t>
            </a:r>
            <a:r>
              <a:rPr lang="en-US" dirty="0" smtClean="0"/>
              <a:t>to say </a:t>
            </a:r>
            <a:r>
              <a:rPr lang="en-US" dirty="0"/>
              <a:t>it.</a:t>
            </a:r>
          </a:p>
          <a:p>
            <a:pPr marL="0" indent="0">
              <a:buNone/>
            </a:pPr>
            <a:r>
              <a:rPr lang="en-US" dirty="0"/>
              <a:t>Speaker B: Government has no other end, but </a:t>
            </a:r>
            <a:r>
              <a:rPr lang="en-US" dirty="0" smtClean="0"/>
              <a:t>the preservation </a:t>
            </a:r>
            <a:r>
              <a:rPr lang="en-US" dirty="0"/>
              <a:t>of property.</a:t>
            </a:r>
          </a:p>
          <a:p>
            <a:pPr marL="0" indent="0">
              <a:buNone/>
            </a:pPr>
            <a:r>
              <a:rPr lang="en-US" dirty="0"/>
              <a:t>Speaker C: Man is born free, and everywhere he </a:t>
            </a:r>
            <a:r>
              <a:rPr lang="en-US" dirty="0" smtClean="0"/>
              <a:t>is in </a:t>
            </a:r>
            <a:r>
              <a:rPr lang="en-US" dirty="0"/>
              <a:t>shackles.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Which </a:t>
            </a:r>
            <a:r>
              <a:rPr lang="en-US" dirty="0"/>
              <a:t>historical period is best represented in </a:t>
            </a:r>
            <a:r>
              <a:rPr lang="en-US" dirty="0" smtClean="0"/>
              <a:t>the ideas </a:t>
            </a:r>
            <a:r>
              <a:rPr lang="en-US" dirty="0"/>
              <a:t>expressed by these speakers?</a:t>
            </a:r>
          </a:p>
          <a:p>
            <a:pPr marL="0" indent="0">
              <a:buNone/>
            </a:pPr>
            <a:r>
              <a:rPr lang="en-US" dirty="0"/>
              <a:t>(1) Enlightenment (3) Age of Exploration</a:t>
            </a:r>
          </a:p>
          <a:p>
            <a:pPr marL="0" indent="0">
              <a:buNone/>
            </a:pPr>
            <a:r>
              <a:rPr lang="en-US" dirty="0"/>
              <a:t>(2) Counter Reformation (4) Early Middle Ages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Which </a:t>
            </a:r>
            <a:r>
              <a:rPr lang="en-US" dirty="0"/>
              <a:t>historical figure expressed ideas that </a:t>
            </a:r>
            <a:r>
              <a:rPr lang="en-US" dirty="0" smtClean="0"/>
              <a:t>are most </a:t>
            </a:r>
            <a:r>
              <a:rPr lang="en-US" dirty="0"/>
              <a:t>similar to those of Speaker B?</a:t>
            </a:r>
          </a:p>
          <a:p>
            <a:pPr marL="0" indent="0">
              <a:buNone/>
            </a:pPr>
            <a:r>
              <a:rPr lang="en-US" dirty="0"/>
              <a:t>(1) Thomas Malthus</a:t>
            </a:r>
          </a:p>
          <a:p>
            <a:pPr marL="0" indent="0">
              <a:buNone/>
            </a:pPr>
            <a:r>
              <a:rPr lang="en-US" dirty="0"/>
              <a:t>(2) John Locke</a:t>
            </a:r>
          </a:p>
          <a:p>
            <a:pPr marL="0" indent="0">
              <a:buNone/>
            </a:pPr>
            <a:r>
              <a:rPr lang="en-US" dirty="0"/>
              <a:t>(3) Peter the Great</a:t>
            </a:r>
          </a:p>
          <a:p>
            <a:pPr marL="0" indent="0">
              <a:buNone/>
            </a:pPr>
            <a:r>
              <a:rPr lang="en-US" dirty="0"/>
              <a:t>(4) Bishop Jacques-</a:t>
            </a:r>
            <a:r>
              <a:rPr lang="en-US" dirty="0" err="1"/>
              <a:t>Bénigne</a:t>
            </a:r>
            <a:r>
              <a:rPr lang="en-US" dirty="0"/>
              <a:t> Bossuet</a:t>
            </a:r>
          </a:p>
        </p:txBody>
      </p:sp>
    </p:spTree>
    <p:extLst>
      <p:ext uri="{BB962C8B-B14F-4D97-AF65-F5344CB8AC3E}">
        <p14:creationId xmlns:p14="http://schemas.microsoft.com/office/powerpoint/2010/main" val="3866080782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Which idea is correctly paired with a document</a:t>
            </a:r>
          </a:p>
          <a:p>
            <a:pPr marL="0" indent="0">
              <a:buNone/>
            </a:pPr>
            <a:r>
              <a:rPr lang="en-US" dirty="0"/>
              <a:t>that supports it?</a:t>
            </a:r>
          </a:p>
          <a:p>
            <a:pPr marL="0" indent="0">
              <a:buNone/>
            </a:pPr>
            <a:r>
              <a:rPr lang="en-US" dirty="0"/>
              <a:t>(1) colonialism — The Prince</a:t>
            </a:r>
          </a:p>
          <a:p>
            <a:pPr marL="0" indent="0">
              <a:buNone/>
            </a:pPr>
            <a:r>
              <a:rPr lang="en-US" dirty="0"/>
              <a:t>(2) militarism — Sadler Report</a:t>
            </a:r>
          </a:p>
          <a:p>
            <a:pPr marL="0" indent="0">
              <a:buNone/>
            </a:pPr>
            <a:r>
              <a:rPr lang="en-US" dirty="0"/>
              <a:t>(3) capitalism — Wealth of Nations</a:t>
            </a:r>
          </a:p>
          <a:p>
            <a:pPr marL="0" indent="0">
              <a:buNone/>
            </a:pPr>
            <a:r>
              <a:rPr lang="en-US" dirty="0"/>
              <a:t>(4) monotheism — The Communist Manifesto</a:t>
            </a:r>
          </a:p>
        </p:txBody>
      </p:sp>
    </p:spTree>
    <p:extLst>
      <p:ext uri="{BB962C8B-B14F-4D97-AF65-F5344CB8AC3E}">
        <p14:creationId xmlns:p14="http://schemas.microsoft.com/office/powerpoint/2010/main" val="3824608002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The English Bill of Rights and the political</a:t>
            </a:r>
          </a:p>
          <a:p>
            <a:pPr marL="0" indent="0">
              <a:buNone/>
            </a:pPr>
            <a:r>
              <a:rPr lang="en-US" dirty="0"/>
              <a:t>philosophy of John Locke both support the idea</a:t>
            </a:r>
          </a:p>
          <a:p>
            <a:pPr marL="0" indent="0">
              <a:buNone/>
            </a:pPr>
            <a:r>
              <a:rPr lang="en-US" dirty="0"/>
              <a:t>of </a:t>
            </a:r>
            <a:r>
              <a:rPr lang="en-US" dirty="0" smtClean="0"/>
              <a:t>a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coalition government</a:t>
            </a:r>
          </a:p>
          <a:p>
            <a:pPr marL="0" indent="0">
              <a:buNone/>
            </a:pPr>
            <a:r>
              <a:rPr lang="en-US" dirty="0"/>
              <a:t>(2) fascist dictatorship</a:t>
            </a:r>
          </a:p>
          <a:p>
            <a:pPr marL="0" indent="0">
              <a:buNone/>
            </a:pPr>
            <a:r>
              <a:rPr lang="en-US" dirty="0"/>
              <a:t>(3) Marxist dictatorship</a:t>
            </a:r>
          </a:p>
          <a:p>
            <a:pPr marL="0" indent="0">
              <a:buNone/>
            </a:pPr>
            <a:r>
              <a:rPr lang="en-US" dirty="0"/>
              <a:t>(4) limited government</a:t>
            </a:r>
          </a:p>
        </p:txBody>
      </p:sp>
    </p:spTree>
    <p:extLst>
      <p:ext uri="{BB962C8B-B14F-4D97-AF65-F5344CB8AC3E}">
        <p14:creationId xmlns:p14="http://schemas.microsoft.com/office/powerpoint/2010/main" val="4039991434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274638"/>
            <a:ext cx="3581400" cy="1143000"/>
          </a:xfrm>
        </p:spPr>
        <p:txBody>
          <a:bodyPr/>
          <a:lstStyle/>
          <a:p>
            <a:r>
              <a:rPr lang="en-US" dirty="0" smtClean="0"/>
              <a:t>Jan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81000"/>
            <a:ext cx="4495800" cy="5810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3819295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Which idea is central to John Locke’s </a:t>
            </a:r>
            <a:r>
              <a:rPr lang="en-US" dirty="0" smtClean="0"/>
              <a:t>Two Treatises </a:t>
            </a:r>
            <a:r>
              <a:rPr lang="en-US" dirty="0"/>
              <a:t>of Government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A government’s power comes from </a:t>
            </a:r>
            <a:r>
              <a:rPr lang="en-US" dirty="0" smtClean="0"/>
              <a:t>the consent </a:t>
            </a:r>
            <a:r>
              <a:rPr lang="en-US" dirty="0"/>
              <a:t>of the people.</a:t>
            </a:r>
          </a:p>
          <a:p>
            <a:pPr marL="0" indent="0">
              <a:buNone/>
            </a:pPr>
            <a:r>
              <a:rPr lang="en-US" dirty="0"/>
              <a:t>(2) Predestination will determine who will go </a:t>
            </a:r>
            <a:r>
              <a:rPr lang="en-US" dirty="0" smtClean="0"/>
              <a:t>to heaven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(3) Famine, disease, and conflict are </a:t>
            </a:r>
            <a:r>
              <a:rPr lang="en-US" dirty="0" smtClean="0"/>
              <a:t>natural checks </a:t>
            </a:r>
            <a:r>
              <a:rPr lang="en-US" dirty="0"/>
              <a:t>on population growth.</a:t>
            </a:r>
          </a:p>
          <a:p>
            <a:pPr marL="0" indent="0">
              <a:buNone/>
            </a:pPr>
            <a:r>
              <a:rPr lang="en-US" dirty="0"/>
              <a:t>(4) The have-nots will rise up and overthrow </a:t>
            </a:r>
            <a:r>
              <a:rPr lang="en-US" dirty="0" smtClean="0"/>
              <a:t>the government </a:t>
            </a:r>
            <a:r>
              <a:rPr lang="en-US" dirty="0"/>
              <a:t>of the haves.</a:t>
            </a:r>
          </a:p>
        </p:txBody>
      </p:sp>
    </p:spTree>
    <p:extLst>
      <p:ext uri="{BB962C8B-B14F-4D97-AF65-F5344CB8AC3E}">
        <p14:creationId xmlns:p14="http://schemas.microsoft.com/office/powerpoint/2010/main" val="3130015055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Belief in the ideas of the Enlightenment and</a:t>
            </a:r>
          </a:p>
          <a:p>
            <a:pPr marL="0" indent="0">
              <a:buNone/>
            </a:pPr>
            <a:r>
              <a:rPr lang="en-US" dirty="0"/>
              <a:t>discontent within the </a:t>
            </a:r>
            <a:r>
              <a:rPr lang="en-US" dirty="0">
                <a:solidFill>
                  <a:srgbClr val="FF0000"/>
                </a:solidFill>
              </a:rPr>
              <a:t>Third Estate </a:t>
            </a:r>
            <a:r>
              <a:rPr lang="en-US" dirty="0"/>
              <a:t>were causes </a:t>
            </a:r>
            <a:r>
              <a:rPr lang="en-US" dirty="0" smtClean="0"/>
              <a:t>of </a:t>
            </a:r>
            <a:r>
              <a:rPr lang="en-US" dirty="0" smtClean="0"/>
              <a:t>the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French Revolution</a:t>
            </a:r>
          </a:p>
          <a:p>
            <a:pPr marL="0" indent="0">
              <a:buNone/>
            </a:pPr>
            <a:r>
              <a:rPr lang="en-US" dirty="0"/>
              <a:t>(2) Counter Reformation</a:t>
            </a:r>
          </a:p>
          <a:p>
            <a:pPr marL="0" indent="0">
              <a:buNone/>
            </a:pPr>
            <a:r>
              <a:rPr lang="en-US" dirty="0"/>
              <a:t>(3) Industrial Revolution</a:t>
            </a:r>
          </a:p>
          <a:p>
            <a:pPr marL="0" indent="0">
              <a:buNone/>
            </a:pPr>
            <a:r>
              <a:rPr lang="en-US" dirty="0"/>
              <a:t>(4) Spanish Reconquista</a:t>
            </a:r>
          </a:p>
        </p:txBody>
      </p:sp>
    </p:spTree>
    <p:extLst>
      <p:ext uri="{BB962C8B-B14F-4D97-AF65-F5344CB8AC3E}">
        <p14:creationId xmlns:p14="http://schemas.microsoft.com/office/powerpoint/2010/main" val="3556093671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Which statement represents a key idea directly</a:t>
            </a:r>
          </a:p>
          <a:p>
            <a:pPr marL="0" indent="0">
              <a:buNone/>
            </a:pPr>
            <a:r>
              <a:rPr lang="en-US" dirty="0"/>
              <a:t>associated with John Locke’s Two Treatises of</a:t>
            </a:r>
          </a:p>
          <a:p>
            <a:pPr marL="0" indent="0">
              <a:buNone/>
            </a:pPr>
            <a:r>
              <a:rPr lang="en-US" dirty="0"/>
              <a:t>Government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Freedom of speech should be denied.</a:t>
            </a:r>
          </a:p>
          <a:p>
            <a:pPr marL="0" indent="0">
              <a:buNone/>
            </a:pPr>
            <a:r>
              <a:rPr lang="en-US" dirty="0"/>
              <a:t>(2) The king’s power on Earth comes from God.</a:t>
            </a:r>
          </a:p>
          <a:p>
            <a:pPr marL="0" indent="0">
              <a:buNone/>
            </a:pPr>
            <a:r>
              <a:rPr lang="en-US" dirty="0"/>
              <a:t>(3) All people are born with the right to </a:t>
            </a:r>
            <a:r>
              <a:rPr lang="en-US" dirty="0" smtClean="0"/>
              <a:t>life, liberty</a:t>
            </a:r>
            <a:r>
              <a:rPr lang="en-US" dirty="0"/>
              <a:t>, and property.</a:t>
            </a:r>
          </a:p>
          <a:p>
            <a:pPr marL="0" indent="0">
              <a:buNone/>
            </a:pPr>
            <a:r>
              <a:rPr lang="en-US" dirty="0"/>
              <a:t>(4) Individuals acting in their own self-interest</a:t>
            </a:r>
          </a:p>
          <a:p>
            <a:pPr marL="0" indent="0">
              <a:buNone/>
            </a:pPr>
            <a:r>
              <a:rPr lang="en-US" dirty="0" smtClean="0"/>
              <a:t> will </a:t>
            </a:r>
            <a:r>
              <a:rPr lang="en-US" dirty="0"/>
              <a:t>achieve economic success.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617225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Which writer </a:t>
            </a:r>
            <a:r>
              <a:rPr lang="en-US" dirty="0">
                <a:solidFill>
                  <a:srgbClr val="FF0000"/>
                </a:solidFill>
              </a:rPr>
              <a:t>opposed</a:t>
            </a:r>
            <a:r>
              <a:rPr lang="en-US" dirty="0"/>
              <a:t> political absolutism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</a:t>
            </a:r>
            <a:r>
              <a:rPr lang="en-US" dirty="0" err="1"/>
              <a:t>Niccolò</a:t>
            </a:r>
            <a:r>
              <a:rPr lang="en-US" dirty="0"/>
              <a:t> Machiavelli</a:t>
            </a:r>
          </a:p>
          <a:p>
            <a:pPr marL="0" indent="0">
              <a:buNone/>
            </a:pPr>
            <a:r>
              <a:rPr lang="en-US" dirty="0"/>
              <a:t>(2) James I</a:t>
            </a:r>
          </a:p>
          <a:p>
            <a:pPr marL="0" indent="0">
              <a:buNone/>
            </a:pPr>
            <a:r>
              <a:rPr lang="en-US" dirty="0"/>
              <a:t>(3) Jacques-</a:t>
            </a:r>
            <a:r>
              <a:rPr lang="en-US" dirty="0" err="1"/>
              <a:t>Bénigne</a:t>
            </a:r>
            <a:r>
              <a:rPr lang="en-US" dirty="0"/>
              <a:t> Bossuet</a:t>
            </a:r>
          </a:p>
          <a:p>
            <a:pPr marL="0" indent="0">
              <a:buNone/>
            </a:pPr>
            <a:r>
              <a:rPr lang="en-US" dirty="0"/>
              <a:t>(4) John Locke</a:t>
            </a:r>
          </a:p>
        </p:txBody>
      </p:sp>
    </p:spTree>
    <p:extLst>
      <p:ext uri="{BB962C8B-B14F-4D97-AF65-F5344CB8AC3E}">
        <p14:creationId xmlns:p14="http://schemas.microsoft.com/office/powerpoint/2010/main" val="4210720144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Which step did Catherine the Great take that is</a:t>
            </a:r>
          </a:p>
          <a:p>
            <a:pPr marL="0" indent="0">
              <a:buNone/>
            </a:pPr>
            <a:r>
              <a:rPr lang="en-US" dirty="0"/>
              <a:t>consistent with Enlightenment ideas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ordering the burning of books</a:t>
            </a:r>
          </a:p>
          <a:p>
            <a:pPr marL="0" indent="0">
              <a:buNone/>
            </a:pPr>
            <a:r>
              <a:rPr lang="en-US" dirty="0"/>
              <a:t>(2) strengthening the institution of serfdom</a:t>
            </a:r>
          </a:p>
          <a:p>
            <a:pPr marL="0" indent="0">
              <a:buNone/>
            </a:pPr>
            <a:r>
              <a:rPr lang="en-US" dirty="0"/>
              <a:t>(3) expanding Russian territory into Ukraine</a:t>
            </a:r>
          </a:p>
          <a:p>
            <a:pPr marL="0" indent="0">
              <a:buNone/>
            </a:pPr>
            <a:r>
              <a:rPr lang="en-US" dirty="0"/>
              <a:t>(4) considering a law code that would treat all</a:t>
            </a:r>
          </a:p>
          <a:p>
            <a:pPr marL="0" indent="0">
              <a:buNone/>
            </a:pPr>
            <a:r>
              <a:rPr lang="en-US" dirty="0"/>
              <a:t>citizens equally</a:t>
            </a:r>
          </a:p>
        </p:txBody>
      </p:sp>
    </p:spTree>
    <p:extLst>
      <p:ext uri="{BB962C8B-B14F-4D97-AF65-F5344CB8AC3E}">
        <p14:creationId xmlns:p14="http://schemas.microsoft.com/office/powerpoint/2010/main" val="8314116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Which philosophy that was developed during </a:t>
            </a:r>
            <a:r>
              <a:rPr lang="en-US" dirty="0" smtClean="0"/>
              <a:t>the Renaissance </a:t>
            </a:r>
            <a:r>
              <a:rPr lang="en-US" dirty="0"/>
              <a:t>is associated with a shift in </a:t>
            </a:r>
            <a:r>
              <a:rPr lang="en-US" dirty="0" smtClean="0"/>
              <a:t>focus away </a:t>
            </a:r>
            <a:r>
              <a:rPr lang="en-US" dirty="0"/>
              <a:t>from religious subjects toward more </a:t>
            </a:r>
            <a:r>
              <a:rPr lang="en-US" dirty="0" smtClean="0">
                <a:solidFill>
                  <a:srgbClr val="FF0000"/>
                </a:solidFill>
              </a:rPr>
              <a:t>secular</a:t>
            </a:r>
            <a:r>
              <a:rPr lang="en-US" dirty="0" smtClean="0"/>
              <a:t> subjects?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humanism </a:t>
            </a:r>
            <a:r>
              <a:rPr lang="en-US" dirty="0" smtClean="0"/>
              <a:t>		(</a:t>
            </a:r>
            <a:r>
              <a:rPr lang="en-US" dirty="0"/>
              <a:t>3) communism</a:t>
            </a:r>
          </a:p>
          <a:p>
            <a:pPr marL="0" indent="0">
              <a:buNone/>
            </a:pPr>
            <a:r>
              <a:rPr lang="en-US" dirty="0"/>
              <a:t>(2) absolutism </a:t>
            </a:r>
            <a:r>
              <a:rPr lang="en-US" dirty="0" smtClean="0"/>
              <a:t>		(</a:t>
            </a:r>
            <a:r>
              <a:rPr lang="en-US" dirty="0"/>
              <a:t>4) scholasticism</a:t>
            </a:r>
          </a:p>
        </p:txBody>
      </p:sp>
    </p:spTree>
    <p:extLst>
      <p:ext uri="{BB962C8B-B14F-4D97-AF65-F5344CB8AC3E}">
        <p14:creationId xmlns:p14="http://schemas.microsoft.com/office/powerpoint/2010/main" val="1726276003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dirty="0"/>
              <a:t>Supported reforms</a:t>
            </a:r>
          </a:p>
          <a:p>
            <a:pPr marL="0" indent="0">
              <a:buNone/>
            </a:pPr>
            <a:r>
              <a:rPr lang="en-US" dirty="0"/>
              <a:t>• Believed in natural rights and </a:t>
            </a:r>
            <a:r>
              <a:rPr lang="en-US" dirty="0" smtClean="0"/>
              <a:t>religious toleration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• Viewed themselves as servants of their </a:t>
            </a:r>
            <a:r>
              <a:rPr lang="en-US" dirty="0" smtClean="0"/>
              <a:t>state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In the 18th century, European leaders that </a:t>
            </a:r>
            <a:r>
              <a:rPr lang="en-US" dirty="0" smtClean="0"/>
              <a:t>fit these </a:t>
            </a:r>
            <a:r>
              <a:rPr lang="en-US" dirty="0"/>
              <a:t>characteristics were best known </a:t>
            </a:r>
            <a:r>
              <a:rPr lang="en-US" dirty="0" smtClean="0"/>
              <a:t>as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theocratic monarchs</a:t>
            </a:r>
          </a:p>
          <a:p>
            <a:pPr marL="0" indent="0">
              <a:buNone/>
            </a:pPr>
            <a:r>
              <a:rPr lang="en-US" dirty="0"/>
              <a:t>(2) enlightened despots</a:t>
            </a:r>
          </a:p>
          <a:p>
            <a:pPr marL="0" indent="0">
              <a:buNone/>
            </a:pPr>
            <a:r>
              <a:rPr lang="en-US" dirty="0"/>
              <a:t>(3) totalitarian dictators</a:t>
            </a:r>
          </a:p>
          <a:p>
            <a:pPr marL="0" indent="0">
              <a:buNone/>
            </a:pPr>
            <a:r>
              <a:rPr lang="en-US" dirty="0"/>
              <a:t>(4) prime ministers</a:t>
            </a:r>
          </a:p>
        </p:txBody>
      </p:sp>
    </p:spTree>
    <p:extLst>
      <p:ext uri="{BB962C8B-B14F-4D97-AF65-F5344CB8AC3E}">
        <p14:creationId xmlns:p14="http://schemas.microsoft.com/office/powerpoint/2010/main" val="3984315438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/>
              <a:t>Why is the Enlightenment considered a turning</a:t>
            </a:r>
          </a:p>
          <a:p>
            <a:pPr marL="0" indent="0">
              <a:buNone/>
            </a:pPr>
            <a:r>
              <a:rPr lang="en-US" sz="2800" dirty="0"/>
              <a:t>point in world history</a:t>
            </a:r>
            <a:r>
              <a:rPr lang="en-US" sz="2800" dirty="0" smtClean="0"/>
              <a:t>?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(1) The factory system was used to </a:t>
            </a:r>
            <a:r>
              <a:rPr lang="en-US" sz="2800" dirty="0" smtClean="0"/>
              <a:t>mass-produce Goods</a:t>
            </a:r>
            <a:r>
              <a:rPr lang="en-US" sz="2800" dirty="0"/>
              <a:t>.</a:t>
            </a:r>
          </a:p>
          <a:p>
            <a:pPr marL="0" indent="0">
              <a:buNone/>
            </a:pPr>
            <a:r>
              <a:rPr lang="en-US" sz="2800" dirty="0"/>
              <a:t>(2) Martin Luther broke away from the Roman</a:t>
            </a:r>
          </a:p>
          <a:p>
            <a:pPr marL="0" indent="0">
              <a:buNone/>
            </a:pPr>
            <a:r>
              <a:rPr lang="en-US" sz="2800" dirty="0"/>
              <a:t>Catholic Church.</a:t>
            </a:r>
          </a:p>
          <a:p>
            <a:pPr marL="0" indent="0">
              <a:buNone/>
            </a:pPr>
            <a:r>
              <a:rPr lang="en-US" sz="2800" dirty="0"/>
              <a:t>(3) Europeans changed their thinking about the</a:t>
            </a:r>
          </a:p>
          <a:p>
            <a:pPr marL="0" indent="0">
              <a:buNone/>
            </a:pPr>
            <a:r>
              <a:rPr lang="en-US" sz="2800" dirty="0"/>
              <a:t>role of government.</a:t>
            </a:r>
          </a:p>
          <a:p>
            <a:pPr marL="0" indent="0">
              <a:buNone/>
            </a:pPr>
            <a:r>
              <a:rPr lang="en-US" sz="2800" dirty="0"/>
              <a:t>(4) The Columbian exchange occurred.</a:t>
            </a:r>
          </a:p>
        </p:txBody>
      </p:sp>
    </p:spTree>
    <p:extLst>
      <p:ext uri="{BB962C8B-B14F-4D97-AF65-F5344CB8AC3E}">
        <p14:creationId xmlns:p14="http://schemas.microsoft.com/office/powerpoint/2010/main" val="3141257359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/>
              <a:t>Jan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3820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Theme: Human </a:t>
            </a:r>
            <a:r>
              <a:rPr lang="en-US" sz="2400" dirty="0" smtClean="0"/>
              <a:t>Rights—Justice</a:t>
            </a:r>
          </a:p>
          <a:p>
            <a:pPr marL="0" indent="0">
              <a:buNone/>
            </a:pPr>
            <a:r>
              <a:rPr lang="en-US" sz="2400" dirty="0"/>
              <a:t>At different times in history, individuals have defended human rights using </a:t>
            </a:r>
            <a:r>
              <a:rPr lang="en-US" sz="2400" dirty="0" smtClean="0"/>
              <a:t>a variety </a:t>
            </a:r>
            <a:r>
              <a:rPr lang="en-US" sz="2400" dirty="0"/>
              <a:t>of methods. Their efforts have met with varying degrees of success.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Select </a:t>
            </a:r>
            <a:r>
              <a:rPr lang="en-US" sz="2400" dirty="0"/>
              <a:t>two individuals and for each</a:t>
            </a:r>
          </a:p>
          <a:p>
            <a:pPr marL="0" indent="0">
              <a:buNone/>
            </a:pPr>
            <a:r>
              <a:rPr lang="en-US" sz="2400" dirty="0"/>
              <a:t>• Describe the historical circumstances that led the individual to defend </a:t>
            </a:r>
            <a:r>
              <a:rPr lang="en-US" sz="2400" dirty="0" smtClean="0"/>
              <a:t>human rights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• Describe a method the individual used to defend human rights</a:t>
            </a:r>
          </a:p>
          <a:p>
            <a:pPr marL="0" indent="0">
              <a:buNone/>
            </a:pPr>
            <a:r>
              <a:rPr lang="en-US" sz="2400" dirty="0"/>
              <a:t>• Discuss the extent to which the individual’s effort was successful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err="1" smtClean="0"/>
              <a:t>Somesuggestions</a:t>
            </a:r>
            <a:r>
              <a:rPr lang="en-US" sz="2400" dirty="0" smtClean="0"/>
              <a:t> </a:t>
            </a:r>
            <a:r>
              <a:rPr lang="en-US" sz="2400" dirty="0"/>
              <a:t>you might wish to consider include </a:t>
            </a:r>
            <a:r>
              <a:rPr lang="en-US" sz="2400" dirty="0" err="1"/>
              <a:t>Bartolomé</a:t>
            </a:r>
            <a:r>
              <a:rPr lang="en-US" sz="2400" dirty="0"/>
              <a:t> de </a:t>
            </a:r>
            <a:r>
              <a:rPr lang="en-US" sz="2400" dirty="0" err="1"/>
              <a:t>las</a:t>
            </a:r>
            <a:r>
              <a:rPr lang="en-US" sz="2400" dirty="0"/>
              <a:t> Casas, John Locke, </a:t>
            </a:r>
            <a:r>
              <a:rPr lang="en-US" sz="2400" dirty="0" smtClean="0"/>
              <a:t>Mary Wollstonecraft</a:t>
            </a:r>
            <a:r>
              <a:rPr lang="en-US" sz="2400" dirty="0"/>
              <a:t>, </a:t>
            </a:r>
          </a:p>
        </p:txBody>
      </p:sp>
    </p:spTree>
    <p:extLst>
      <p:ext uri="{BB962C8B-B14F-4D97-AF65-F5344CB8AC3E}">
        <p14:creationId xmlns:p14="http://schemas.microsoft.com/office/powerpoint/2010/main" val="1849848647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Thematic Jan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Culture and Intellectual Life</a:t>
            </a:r>
          </a:p>
          <a:p>
            <a:pPr marL="0" indent="0">
              <a:buNone/>
            </a:pPr>
            <a:r>
              <a:rPr lang="en-US" sz="2000" dirty="0"/>
              <a:t>Intellectuals, philosophers, and leaders have often recorded their ideas in </a:t>
            </a:r>
            <a:r>
              <a:rPr lang="en-US" sz="2000" dirty="0" smtClean="0"/>
              <a:t>written works</a:t>
            </a:r>
            <a:r>
              <a:rPr lang="en-US" sz="2000" dirty="0"/>
              <a:t>. These ideas have been used throughout history to guide societies </a:t>
            </a:r>
            <a:r>
              <a:rPr lang="en-US" sz="2000" dirty="0" smtClean="0"/>
              <a:t>and influence </a:t>
            </a:r>
            <a:r>
              <a:rPr lang="en-US" sz="2000" dirty="0"/>
              <a:t>the course of national and regional development.</a:t>
            </a:r>
          </a:p>
          <a:p>
            <a:pPr marL="0" indent="0">
              <a:buNone/>
            </a:pPr>
            <a:r>
              <a:rPr lang="en-US" sz="2000" dirty="0"/>
              <a:t>Task:</a:t>
            </a:r>
          </a:p>
          <a:p>
            <a:pPr marL="0" indent="0">
              <a:buNone/>
            </a:pPr>
            <a:r>
              <a:rPr lang="en-US" sz="2000" dirty="0"/>
              <a:t>Select two intellectuals, philosophers, and/or leaders and </a:t>
            </a:r>
          </a:p>
          <a:p>
            <a:pPr marL="0" indent="0">
              <a:buNone/>
            </a:pPr>
            <a:r>
              <a:rPr lang="en-US" sz="2000" dirty="0" smtClean="0"/>
              <a:t>• </a:t>
            </a:r>
            <a:r>
              <a:rPr lang="en-US" sz="2000" dirty="0"/>
              <a:t>Describe the historical circumstances surrounding this writing</a:t>
            </a:r>
          </a:p>
          <a:p>
            <a:pPr marL="0" indent="0">
              <a:buNone/>
            </a:pPr>
            <a:r>
              <a:rPr lang="en-US" sz="2000" dirty="0"/>
              <a:t>• Describe a main idea found in this writing</a:t>
            </a:r>
          </a:p>
          <a:p>
            <a:pPr marL="0" indent="0">
              <a:buNone/>
            </a:pPr>
            <a:r>
              <a:rPr lang="en-US" sz="2000" dirty="0"/>
              <a:t>• Discuss how this idea has influenced the development of a nation or region</a:t>
            </a:r>
          </a:p>
          <a:p>
            <a:pPr marL="0" indent="0">
              <a:buNone/>
            </a:pPr>
            <a:r>
              <a:rPr lang="en-US" sz="2000" dirty="0"/>
              <a:t>You may use any intellectuals, philosophers, or leaders from your study of global history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Some </a:t>
            </a:r>
            <a:r>
              <a:rPr lang="en-US" sz="2000" dirty="0" smtClean="0"/>
              <a:t>suggestions: </a:t>
            </a:r>
            <a:r>
              <a:rPr lang="en-US" sz="2000" dirty="0" err="1" smtClean="0"/>
              <a:t>Bartolomé</a:t>
            </a:r>
            <a:r>
              <a:rPr lang="en-US" sz="2000" dirty="0" smtClean="0"/>
              <a:t> </a:t>
            </a:r>
            <a:r>
              <a:rPr lang="en-US" sz="2000" dirty="0"/>
              <a:t>de </a:t>
            </a:r>
            <a:r>
              <a:rPr lang="en-US" sz="2000" dirty="0" err="1"/>
              <a:t>las</a:t>
            </a:r>
            <a:r>
              <a:rPr lang="en-US" sz="2000" dirty="0"/>
              <a:t> Casas—Brief Report on the Destruction of the </a:t>
            </a:r>
            <a:r>
              <a:rPr lang="en-US" sz="2000" dirty="0" smtClean="0"/>
              <a:t>Indians, Martin </a:t>
            </a:r>
            <a:r>
              <a:rPr lang="en-US" sz="2000" dirty="0"/>
              <a:t>Luther—Ninety-five </a:t>
            </a:r>
            <a:r>
              <a:rPr lang="en-US" sz="2000" dirty="0" smtClean="0"/>
              <a:t>Theses, John </a:t>
            </a:r>
            <a:r>
              <a:rPr lang="en-US" sz="2000" dirty="0"/>
              <a:t>Locke—Two Treatises on </a:t>
            </a:r>
            <a:r>
              <a:rPr lang="en-US" sz="2000" dirty="0" smtClean="0"/>
              <a:t>Government, </a:t>
            </a:r>
            <a:r>
              <a:rPr lang="en-US" sz="2000" dirty="0" err="1" smtClean="0"/>
              <a:t>Olympe</a:t>
            </a:r>
            <a:r>
              <a:rPr lang="en-US" sz="2000" dirty="0" smtClean="0"/>
              <a:t> </a:t>
            </a:r>
            <a:r>
              <a:rPr lang="en-US" sz="2000" dirty="0"/>
              <a:t>de Gouges—The Declaration of the Rights of Woman</a:t>
            </a:r>
          </a:p>
        </p:txBody>
      </p:sp>
    </p:spTree>
    <p:extLst>
      <p:ext uri="{BB962C8B-B14F-4D97-AF65-F5344CB8AC3E}">
        <p14:creationId xmlns:p14="http://schemas.microsoft.com/office/powerpoint/2010/main" val="4252427611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Thematic – June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Change — Ideas</a:t>
            </a:r>
          </a:p>
          <a:p>
            <a:pPr marL="0" indent="0">
              <a:buNone/>
            </a:pPr>
            <a:r>
              <a:rPr lang="en-US" dirty="0"/>
              <a:t>The ideas of individuals have had a significant influence on groups, nations, </a:t>
            </a:r>
          </a:p>
          <a:p>
            <a:pPr marL="0" indent="0">
              <a:buNone/>
            </a:pPr>
            <a:r>
              <a:rPr lang="en-US" dirty="0"/>
              <a:t>and regions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Task:</a:t>
            </a:r>
          </a:p>
          <a:p>
            <a:pPr marL="0" indent="0">
              <a:buNone/>
            </a:pPr>
            <a:r>
              <a:rPr lang="en-US" dirty="0"/>
              <a:t>Select two individuals and for each</a:t>
            </a:r>
          </a:p>
          <a:p>
            <a:pPr marL="0" indent="0">
              <a:buNone/>
            </a:pPr>
            <a:r>
              <a:rPr lang="en-US" dirty="0"/>
              <a:t>• Explain a specific idea developed by the individual</a:t>
            </a:r>
          </a:p>
          <a:p>
            <a:pPr marL="0" indent="0">
              <a:buNone/>
            </a:pPr>
            <a:r>
              <a:rPr lang="en-US" dirty="0"/>
              <a:t>• Describe the historical circumstances that surrounded the development of </a:t>
            </a:r>
          </a:p>
          <a:p>
            <a:pPr marL="0" indent="0">
              <a:buNone/>
            </a:pPr>
            <a:r>
              <a:rPr lang="en-US" dirty="0"/>
              <a:t>the idea</a:t>
            </a:r>
          </a:p>
          <a:p>
            <a:pPr marL="0" indent="0">
              <a:buNone/>
            </a:pPr>
            <a:r>
              <a:rPr lang="en-US" dirty="0"/>
              <a:t>• Discuss how the idea influenced a group or a nation or a </a:t>
            </a:r>
            <a:r>
              <a:rPr lang="en-US" dirty="0" smtClean="0"/>
              <a:t>region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You may use any individual whose ideas had a significant influence from your study </a:t>
            </a:r>
            <a:r>
              <a:rPr lang="en-US" dirty="0" smtClean="0"/>
              <a:t>of global </a:t>
            </a:r>
            <a:r>
              <a:rPr lang="en-US" dirty="0"/>
              <a:t>history. Some suggestions you might wish to consider include Confucius, </a:t>
            </a:r>
            <a:r>
              <a:rPr lang="en-US" dirty="0" smtClean="0"/>
              <a:t> </a:t>
            </a:r>
            <a:r>
              <a:rPr lang="en-US" dirty="0" err="1" smtClean="0"/>
              <a:t>Niccolò</a:t>
            </a:r>
            <a:r>
              <a:rPr lang="en-US" dirty="0" smtClean="0"/>
              <a:t> </a:t>
            </a:r>
            <a:r>
              <a:rPr lang="en-US" dirty="0"/>
              <a:t>Machiavelli, Galileo </a:t>
            </a:r>
            <a:r>
              <a:rPr lang="en-US" dirty="0" err="1"/>
              <a:t>Galilei</a:t>
            </a:r>
            <a:r>
              <a:rPr lang="en-US" dirty="0"/>
              <a:t>, John Locke, </a:t>
            </a:r>
          </a:p>
        </p:txBody>
      </p:sp>
    </p:spTree>
    <p:extLst>
      <p:ext uri="{BB962C8B-B14F-4D97-AF65-F5344CB8AC3E}">
        <p14:creationId xmlns:p14="http://schemas.microsoft.com/office/powerpoint/2010/main" val="291197173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Americans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Mayan</a:t>
            </a:r>
            <a:r>
              <a:rPr lang="en-US" dirty="0" smtClean="0"/>
              <a:t>– polytheistic (blood sacrifices), stepped pyramid temples, </a:t>
            </a:r>
            <a:r>
              <a:rPr lang="en-US" dirty="0" err="1" smtClean="0"/>
              <a:t>ballcourts</a:t>
            </a:r>
            <a:r>
              <a:rPr lang="en-US" dirty="0" smtClean="0"/>
              <a:t>, slash and burn farming of Yucatan, hieroglyph carvings, and calendar – shows sophisticated </a:t>
            </a:r>
            <a:r>
              <a:rPr lang="en-US" dirty="0" smtClean="0"/>
              <a:t>culture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Aztecs</a:t>
            </a:r>
            <a:r>
              <a:rPr lang="en-US" dirty="0" smtClean="0"/>
              <a:t> – middle of Lake </a:t>
            </a:r>
            <a:r>
              <a:rPr lang="en-US" dirty="0" err="1" smtClean="0"/>
              <a:t>Texoca</a:t>
            </a:r>
            <a:r>
              <a:rPr lang="en-US" dirty="0" smtClean="0"/>
              <a:t> – hydroponic gardens (</a:t>
            </a:r>
            <a:r>
              <a:rPr lang="en-US" dirty="0" err="1" smtClean="0">
                <a:solidFill>
                  <a:srgbClr val="FF0000"/>
                </a:solidFill>
              </a:rPr>
              <a:t>chinampas</a:t>
            </a:r>
            <a:r>
              <a:rPr lang="en-US" dirty="0" smtClean="0"/>
              <a:t>) – made tribute states of neighboring enemies, pyramids, calendars, </a:t>
            </a:r>
            <a:r>
              <a:rPr lang="en-US" dirty="0" smtClean="0">
                <a:solidFill>
                  <a:srgbClr val="FF0000"/>
                </a:solidFill>
              </a:rPr>
              <a:t>codex</a:t>
            </a:r>
            <a:r>
              <a:rPr lang="en-US" dirty="0" smtClean="0"/>
              <a:t> (birch-bark accordion books that show human sacrifice – Spanish will destroy).  Peak under </a:t>
            </a:r>
            <a:r>
              <a:rPr lang="en-US" dirty="0" smtClean="0">
                <a:solidFill>
                  <a:srgbClr val="FF0000"/>
                </a:solidFill>
              </a:rPr>
              <a:t>Montezuma</a:t>
            </a:r>
            <a:r>
              <a:rPr lang="en-US" dirty="0" smtClean="0"/>
              <a:t>, destroyed by </a:t>
            </a:r>
            <a:r>
              <a:rPr lang="en-US" dirty="0" smtClean="0"/>
              <a:t>Cortes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Inca</a:t>
            </a:r>
            <a:r>
              <a:rPr lang="en-US" dirty="0" smtClean="0"/>
              <a:t> – </a:t>
            </a:r>
            <a:r>
              <a:rPr lang="en-US" dirty="0" smtClean="0">
                <a:solidFill>
                  <a:srgbClr val="FF0000"/>
                </a:solidFill>
              </a:rPr>
              <a:t>Andes </a:t>
            </a:r>
            <a:r>
              <a:rPr lang="en-US" dirty="0" err="1" smtClean="0">
                <a:solidFill>
                  <a:srgbClr val="FF0000"/>
                </a:solidFill>
              </a:rPr>
              <a:t>Mts</a:t>
            </a:r>
            <a:r>
              <a:rPr lang="en-US" dirty="0" smtClean="0"/>
              <a:t>, terrace farming, Incan Trail and suspension bridges, </a:t>
            </a:r>
            <a:r>
              <a:rPr lang="en-US" dirty="0" err="1" smtClean="0">
                <a:solidFill>
                  <a:srgbClr val="FF0000"/>
                </a:solidFill>
              </a:rPr>
              <a:t>quipu</a:t>
            </a:r>
            <a:r>
              <a:rPr lang="en-US" dirty="0" smtClean="0"/>
              <a:t> (knotted rope), destroyed by Pissarro.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49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478972"/>
            <a:ext cx="5014912" cy="4769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5575546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57600" cy="1143000"/>
          </a:xfrm>
        </p:spPr>
        <p:txBody>
          <a:bodyPr/>
          <a:lstStyle/>
          <a:p>
            <a:r>
              <a:rPr lang="en-US" dirty="0" smtClean="0"/>
              <a:t>Jan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8100"/>
            <a:ext cx="348615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4537317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• Spain mines silver in the Americas.</a:t>
            </a:r>
          </a:p>
          <a:p>
            <a:pPr marL="0" indent="0">
              <a:buNone/>
            </a:pPr>
            <a:r>
              <a:rPr lang="en-US" dirty="0"/>
              <a:t>• The Dutch establish a colony in Southeast Asia.</a:t>
            </a:r>
          </a:p>
          <a:p>
            <a:pPr marL="0" indent="0">
              <a:buNone/>
            </a:pPr>
            <a:r>
              <a:rPr lang="en-US" dirty="0"/>
              <a:t>• The English East India Company controls tea</a:t>
            </a:r>
          </a:p>
          <a:p>
            <a:pPr marL="0" indent="0">
              <a:buNone/>
            </a:pPr>
            <a:r>
              <a:rPr lang="en-US" dirty="0"/>
              <a:t>plantations in India.</a:t>
            </a:r>
          </a:p>
          <a:p>
            <a:pPr marL="0" indent="0">
              <a:buNone/>
            </a:pPr>
            <a:r>
              <a:rPr lang="en-US" dirty="0"/>
              <a:t>Which policy is most closely associated with these</a:t>
            </a:r>
          </a:p>
          <a:p>
            <a:pPr marL="0" indent="0">
              <a:buNone/>
            </a:pPr>
            <a:r>
              <a:rPr lang="en-US" dirty="0"/>
              <a:t>events?</a:t>
            </a:r>
          </a:p>
          <a:p>
            <a:pPr marL="0" indent="0">
              <a:buNone/>
            </a:pPr>
            <a:r>
              <a:rPr lang="en-US" dirty="0"/>
              <a:t>(1) pacifism </a:t>
            </a:r>
            <a:r>
              <a:rPr lang="en-US" dirty="0" smtClean="0"/>
              <a:t>			(</a:t>
            </a:r>
            <a:r>
              <a:rPr lang="en-US" dirty="0"/>
              <a:t>3) nonalignment</a:t>
            </a:r>
          </a:p>
          <a:p>
            <a:pPr marL="0" indent="0">
              <a:buNone/>
            </a:pPr>
            <a:r>
              <a:rPr lang="en-US" dirty="0"/>
              <a:t>(2) mercantilism </a:t>
            </a:r>
            <a:r>
              <a:rPr lang="en-US" dirty="0" smtClean="0"/>
              <a:t>			(</a:t>
            </a:r>
            <a:r>
              <a:rPr lang="en-US" dirty="0"/>
              <a:t>4) containment</a:t>
            </a:r>
          </a:p>
        </p:txBody>
      </p:sp>
    </p:spTree>
    <p:extLst>
      <p:ext uri="{BB962C8B-B14F-4D97-AF65-F5344CB8AC3E}">
        <p14:creationId xmlns:p14="http://schemas.microsoft.com/office/powerpoint/2010/main" val="1059788979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Which factor most influenced the development</a:t>
            </a:r>
          </a:p>
          <a:p>
            <a:pPr marL="0" indent="0">
              <a:buNone/>
            </a:pPr>
            <a:r>
              <a:rPr lang="en-US" dirty="0"/>
              <a:t>of diverse cultures in pre-Columbian South</a:t>
            </a:r>
          </a:p>
          <a:p>
            <a:pPr marL="0" indent="0">
              <a:buNone/>
            </a:pPr>
            <a:r>
              <a:rPr lang="en-US" dirty="0"/>
              <a:t>America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trade agreements</a:t>
            </a:r>
          </a:p>
          <a:p>
            <a:pPr marL="0" indent="0">
              <a:buNone/>
            </a:pPr>
            <a:r>
              <a:rPr lang="en-US" dirty="0"/>
              <a:t>(2) geographic features</a:t>
            </a:r>
          </a:p>
          <a:p>
            <a:pPr marL="0" indent="0">
              <a:buNone/>
            </a:pPr>
            <a:r>
              <a:rPr lang="en-US" dirty="0"/>
              <a:t>(3) imported religious ideas</a:t>
            </a:r>
          </a:p>
          <a:p>
            <a:pPr marL="0" indent="0">
              <a:buNone/>
            </a:pPr>
            <a:r>
              <a:rPr lang="en-US" dirty="0"/>
              <a:t>(4) peasant revolts</a:t>
            </a:r>
          </a:p>
        </p:txBody>
      </p:sp>
    </p:spTree>
    <p:extLst>
      <p:ext uri="{BB962C8B-B14F-4D97-AF65-F5344CB8AC3E}">
        <p14:creationId xmlns:p14="http://schemas.microsoft.com/office/powerpoint/2010/main" val="39857387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352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Protestant</a:t>
            </a:r>
            <a:br>
              <a:rPr lang="en-US" dirty="0" smtClean="0"/>
            </a:br>
            <a:r>
              <a:rPr lang="en-US" dirty="0" smtClean="0"/>
              <a:t> Reformation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4114800" cy="5181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Martin Luther </a:t>
            </a:r>
            <a:r>
              <a:rPr lang="en-US" dirty="0" smtClean="0"/>
              <a:t>wrote </a:t>
            </a:r>
            <a:r>
              <a:rPr lang="en-US" u="sng" dirty="0" smtClean="0"/>
              <a:t>95 Thesis </a:t>
            </a:r>
            <a:r>
              <a:rPr lang="en-US" dirty="0" smtClean="0"/>
              <a:t>to protest corruption of Catholic Church – especially </a:t>
            </a:r>
            <a:r>
              <a:rPr lang="en-US" u="sng" dirty="0" smtClean="0"/>
              <a:t>indulgences</a:t>
            </a:r>
            <a:r>
              <a:rPr lang="en-US" dirty="0" smtClean="0"/>
              <a:t>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Gutenberg’s</a:t>
            </a:r>
            <a:r>
              <a:rPr lang="en-US" dirty="0" smtClean="0"/>
              <a:t> printing press helps spread it.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John Calvin </a:t>
            </a:r>
            <a:r>
              <a:rPr lang="en-US" dirty="0" smtClean="0"/>
              <a:t>– </a:t>
            </a:r>
            <a:r>
              <a:rPr lang="en-US" u="sng" dirty="0" smtClean="0"/>
              <a:t>predestination</a:t>
            </a:r>
          </a:p>
          <a:p>
            <a:r>
              <a:rPr lang="en-US" dirty="0" smtClean="0"/>
              <a:t>Henry VIII – </a:t>
            </a:r>
            <a:r>
              <a:rPr lang="en-US" u="sng" dirty="0" smtClean="0"/>
              <a:t>Act of Supremacy</a:t>
            </a:r>
          </a:p>
          <a:p>
            <a:endParaRPr lang="en-US" dirty="0"/>
          </a:p>
          <a:p>
            <a:r>
              <a:rPr lang="en-US" dirty="0" smtClean="0"/>
              <a:t>Reformation will cause a permanent split (schism) in Christianity</a:t>
            </a:r>
          </a:p>
        </p:txBody>
      </p:sp>
      <p:pic>
        <p:nvPicPr>
          <p:cNvPr id="4" name="Picture 7" descr="luther9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4008" y="304800"/>
            <a:ext cx="3362204" cy="286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4572000" y="3505200"/>
            <a:ext cx="39942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Counter-Reformation</a:t>
            </a:r>
            <a:r>
              <a:rPr lang="en-US" sz="2400" dirty="0" smtClean="0"/>
              <a:t> will try to bring people back to Catholic Church:  end indulgences at Council of Trent, </a:t>
            </a:r>
            <a:r>
              <a:rPr lang="en-US" sz="2400" u="sng" dirty="0" smtClean="0"/>
              <a:t>Inquisitions</a:t>
            </a:r>
            <a:r>
              <a:rPr lang="en-US" sz="2400" dirty="0" smtClean="0"/>
              <a:t> for heresy (Isabella/Ferdinand), creates </a:t>
            </a:r>
            <a:r>
              <a:rPr lang="en-US" sz="2400" u="sng" dirty="0" smtClean="0"/>
              <a:t>Jesuits</a:t>
            </a:r>
            <a:r>
              <a:rPr lang="en-US" sz="2400" dirty="0" smtClean="0"/>
              <a:t>, Index of banned books</a:t>
            </a:r>
          </a:p>
        </p:txBody>
      </p:sp>
    </p:spTree>
    <p:extLst>
      <p:ext uri="{BB962C8B-B14F-4D97-AF65-F5344CB8AC3E}">
        <p14:creationId xmlns:p14="http://schemas.microsoft.com/office/powerpoint/2010/main" val="3925688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One way in which the Aztec and Inca civilizations</a:t>
            </a:r>
          </a:p>
          <a:p>
            <a:pPr marL="0" indent="0">
              <a:buNone/>
            </a:pPr>
            <a:r>
              <a:rPr lang="en-US" dirty="0"/>
              <a:t>are similar is that they </a:t>
            </a:r>
            <a:r>
              <a:rPr lang="en-US" dirty="0" smtClean="0"/>
              <a:t>both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defeated the Spanish conquistadors</a:t>
            </a:r>
          </a:p>
          <a:p>
            <a:pPr marL="0" indent="0">
              <a:buNone/>
            </a:pPr>
            <a:r>
              <a:rPr lang="en-US" dirty="0"/>
              <a:t>(2) developed advanced architectural techniques</a:t>
            </a:r>
          </a:p>
          <a:p>
            <a:pPr marL="0" indent="0">
              <a:buNone/>
            </a:pPr>
            <a:r>
              <a:rPr lang="en-US" dirty="0"/>
              <a:t>(3) lacked strong central governments</a:t>
            </a:r>
          </a:p>
          <a:p>
            <a:pPr marL="0" indent="0">
              <a:buNone/>
            </a:pPr>
            <a:r>
              <a:rPr lang="en-US" dirty="0"/>
              <a:t>(4) settled primarily in river valleys</a:t>
            </a:r>
          </a:p>
        </p:txBody>
      </p:sp>
    </p:spTree>
    <p:extLst>
      <p:ext uri="{BB962C8B-B14F-4D97-AF65-F5344CB8AC3E}">
        <p14:creationId xmlns:p14="http://schemas.microsoft.com/office/powerpoint/2010/main" val="1022184381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One way the Incas adapted their </a:t>
            </a:r>
            <a:r>
              <a:rPr lang="en-US" sz="2400" dirty="0" smtClean="0"/>
              <a:t>environment was by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(1) building a network of roads through </a:t>
            </a:r>
            <a:r>
              <a:rPr lang="en-US" sz="2400" dirty="0" smtClean="0"/>
              <a:t>the mountains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(2) growing rice as a major agricultural product</a:t>
            </a:r>
          </a:p>
          <a:p>
            <a:pPr marL="0" indent="0">
              <a:buNone/>
            </a:pPr>
            <a:r>
              <a:rPr lang="en-US" sz="2400" dirty="0"/>
              <a:t>(3) establishing an </a:t>
            </a:r>
            <a:r>
              <a:rPr lang="en-US" sz="2400" dirty="0" err="1"/>
              <a:t>encomienda</a:t>
            </a:r>
            <a:r>
              <a:rPr lang="en-US" sz="2400" dirty="0"/>
              <a:t> system</a:t>
            </a:r>
          </a:p>
          <a:p>
            <a:pPr marL="0" indent="0">
              <a:buNone/>
            </a:pPr>
            <a:r>
              <a:rPr lang="en-US" sz="2400" dirty="0"/>
              <a:t>(4) creating floating gardens</a:t>
            </a:r>
          </a:p>
        </p:txBody>
      </p:sp>
    </p:spTree>
    <p:extLst>
      <p:ext uri="{BB962C8B-B14F-4D97-AF65-F5344CB8AC3E}">
        <p14:creationId xmlns:p14="http://schemas.microsoft.com/office/powerpoint/2010/main" val="679265889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0292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6200" dirty="0"/>
              <a:t>. . . It recounts the life of the officials, the notaries,</a:t>
            </a:r>
          </a:p>
          <a:p>
            <a:pPr marL="0" indent="0">
              <a:buNone/>
            </a:pPr>
            <a:r>
              <a:rPr lang="en-US" sz="6200" dirty="0"/>
              <a:t>the deputies, the proprietors of Indian </a:t>
            </a:r>
            <a:r>
              <a:rPr lang="en-US" sz="6200" dirty="0" err="1"/>
              <a:t>labour</a:t>
            </a:r>
            <a:r>
              <a:rPr lang="en-US" sz="6200" dirty="0"/>
              <a:t>, the</a:t>
            </a:r>
          </a:p>
          <a:p>
            <a:pPr marL="0" indent="0">
              <a:buNone/>
            </a:pPr>
            <a:r>
              <a:rPr lang="en-US" sz="6200" dirty="0"/>
              <a:t>priests, the miners and the Spaniards who travel</a:t>
            </a:r>
          </a:p>
          <a:p>
            <a:pPr marL="0" indent="0">
              <a:buNone/>
            </a:pPr>
            <a:r>
              <a:rPr lang="en-US" sz="6200" dirty="0"/>
              <a:t>from post to post along the roads and rivers of</a:t>
            </a:r>
          </a:p>
          <a:p>
            <a:pPr marL="0" indent="0">
              <a:buNone/>
            </a:pPr>
            <a:r>
              <a:rPr lang="en-US" sz="6200" dirty="0"/>
              <a:t>Peru; the visitors, the judges, the Indian chiefs</a:t>
            </a:r>
          </a:p>
          <a:p>
            <a:pPr marL="0" indent="0">
              <a:buNone/>
            </a:pPr>
            <a:r>
              <a:rPr lang="en-US" sz="6200" dirty="0"/>
              <a:t>and their subjects, including the very poor.</a:t>
            </a:r>
          </a:p>
          <a:p>
            <a:pPr marL="0" indent="0">
              <a:buNone/>
            </a:pPr>
            <a:r>
              <a:rPr lang="en-US" sz="6200" dirty="0"/>
              <a:t>In my work I have always tried to obtain the</a:t>
            </a:r>
          </a:p>
          <a:p>
            <a:pPr marL="0" indent="0">
              <a:buNone/>
            </a:pPr>
            <a:r>
              <a:rPr lang="en-US" sz="6200" dirty="0"/>
              <a:t>most truthful accounts, accepting those which</a:t>
            </a:r>
          </a:p>
          <a:p>
            <a:pPr marL="0" indent="0">
              <a:buNone/>
            </a:pPr>
            <a:r>
              <a:rPr lang="en-US" sz="6200" dirty="0"/>
              <a:t>seemed to be substantial and which were</a:t>
            </a:r>
          </a:p>
          <a:p>
            <a:pPr marL="0" indent="0">
              <a:buNone/>
            </a:pPr>
            <a:r>
              <a:rPr lang="en-US" sz="6200" dirty="0"/>
              <a:t>confirmed from various sources. I have only</a:t>
            </a:r>
          </a:p>
          <a:p>
            <a:pPr marL="0" indent="0">
              <a:buNone/>
            </a:pPr>
            <a:r>
              <a:rPr lang="en-US" sz="6200" dirty="0"/>
              <a:t>reported those facts which several people agreed</a:t>
            </a:r>
          </a:p>
          <a:p>
            <a:pPr marL="0" indent="0">
              <a:buNone/>
            </a:pPr>
            <a:r>
              <a:rPr lang="en-US" sz="6200" dirty="0"/>
              <a:t>upon as being true. . . . </a:t>
            </a:r>
          </a:p>
          <a:p>
            <a:pPr marL="0" indent="0">
              <a:buNone/>
            </a:pPr>
            <a:r>
              <a:rPr lang="en-US" sz="6200" dirty="0"/>
              <a:t>— </a:t>
            </a:r>
            <a:r>
              <a:rPr lang="en-US" sz="6200" dirty="0" err="1"/>
              <a:t>Huamán</a:t>
            </a:r>
            <a:r>
              <a:rPr lang="en-US" sz="6200" dirty="0"/>
              <a:t> </a:t>
            </a:r>
            <a:r>
              <a:rPr lang="en-US" sz="6200" dirty="0" err="1"/>
              <a:t>Poma</a:t>
            </a:r>
            <a:r>
              <a:rPr lang="en-US" sz="6200" dirty="0"/>
              <a:t>, Letter to a King: A Peruvian Chief’s</a:t>
            </a:r>
          </a:p>
          <a:p>
            <a:pPr marL="0" indent="0">
              <a:buNone/>
            </a:pPr>
            <a:r>
              <a:rPr lang="en-US" sz="6200" dirty="0"/>
              <a:t>Account of Life Under the Incas and Under Spanish Rule, E. P. Dutton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8000" dirty="0" smtClean="0"/>
              <a:t>This </a:t>
            </a:r>
            <a:r>
              <a:rPr lang="en-US" sz="8000" dirty="0"/>
              <a:t>author is describing the process he used in </a:t>
            </a:r>
          </a:p>
          <a:p>
            <a:pPr marL="0" indent="0">
              <a:buNone/>
            </a:pPr>
            <a:r>
              <a:rPr lang="en-US" sz="8000" dirty="0"/>
              <a:t>(1) formulating a scientific theory from </a:t>
            </a:r>
            <a:r>
              <a:rPr lang="en-US" sz="8000" dirty="0" smtClean="0"/>
              <a:t>earlier experiments</a:t>
            </a:r>
            <a:endParaRPr lang="en-US" sz="8000" dirty="0"/>
          </a:p>
          <a:p>
            <a:pPr marL="0" indent="0">
              <a:buNone/>
            </a:pPr>
            <a:r>
              <a:rPr lang="en-US" sz="8000" dirty="0"/>
              <a:t>(2) developing a historical account from </a:t>
            </a:r>
            <a:r>
              <a:rPr lang="en-US" sz="8000" dirty="0" smtClean="0"/>
              <a:t>primary sources</a:t>
            </a:r>
            <a:endParaRPr lang="en-US" sz="8000" dirty="0"/>
          </a:p>
          <a:p>
            <a:pPr marL="0" indent="0">
              <a:buNone/>
            </a:pPr>
            <a:r>
              <a:rPr lang="en-US" sz="8000" dirty="0"/>
              <a:t>(3) comparing details of differing religions</a:t>
            </a:r>
          </a:p>
          <a:p>
            <a:pPr marL="0" indent="0">
              <a:buNone/>
            </a:pPr>
            <a:r>
              <a:rPr lang="en-US" sz="8000" dirty="0"/>
              <a:t>(4) explaining the importance of obeying </a:t>
            </a:r>
            <a:r>
              <a:rPr lang="en-US" sz="8000" dirty="0" smtClean="0"/>
              <a:t>laws</a:t>
            </a:r>
          </a:p>
          <a:p>
            <a:pPr marL="0" indent="0">
              <a:buNone/>
            </a:pPr>
            <a:endParaRPr lang="en-US" sz="8000" dirty="0"/>
          </a:p>
          <a:p>
            <a:pPr marL="0" indent="0">
              <a:buNone/>
            </a:pPr>
            <a:r>
              <a:rPr lang="en-US" sz="8000" dirty="0" smtClean="0"/>
              <a:t>According </a:t>
            </a:r>
            <a:r>
              <a:rPr lang="en-US" sz="8000" dirty="0"/>
              <a:t>to this author, accounts used in </a:t>
            </a:r>
            <a:r>
              <a:rPr lang="en-US" sz="8000" dirty="0" smtClean="0"/>
              <a:t>making statements </a:t>
            </a:r>
            <a:r>
              <a:rPr lang="en-US" sz="8000" dirty="0"/>
              <a:t>of fact must be</a:t>
            </a:r>
          </a:p>
          <a:p>
            <a:pPr marL="0" indent="0">
              <a:buNone/>
            </a:pPr>
            <a:r>
              <a:rPr lang="en-US" sz="8000" dirty="0"/>
              <a:t>(1) brief </a:t>
            </a:r>
            <a:r>
              <a:rPr lang="en-US" sz="8000" dirty="0" smtClean="0"/>
              <a:t>		(</a:t>
            </a:r>
            <a:r>
              <a:rPr lang="en-US" sz="8000" dirty="0"/>
              <a:t>3) verified</a:t>
            </a:r>
          </a:p>
          <a:p>
            <a:pPr marL="0" indent="0">
              <a:buNone/>
            </a:pPr>
            <a:r>
              <a:rPr lang="en-US" sz="8000" dirty="0"/>
              <a:t>(2) interesting </a:t>
            </a:r>
            <a:r>
              <a:rPr lang="en-US" sz="8000" dirty="0" smtClean="0"/>
              <a:t>	(</a:t>
            </a:r>
            <a:r>
              <a:rPr lang="en-US" sz="8000" dirty="0"/>
              <a:t>4) unbiased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281848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One way in which the people of the Tibetan</a:t>
            </a:r>
          </a:p>
          <a:p>
            <a:pPr marL="0" indent="0">
              <a:buNone/>
            </a:pPr>
            <a:r>
              <a:rPr lang="en-US" dirty="0"/>
              <a:t>kingdom and the people of the Inca Empire are</a:t>
            </a:r>
          </a:p>
          <a:p>
            <a:pPr marL="0" indent="0">
              <a:buNone/>
            </a:pPr>
            <a:r>
              <a:rPr lang="en-US" dirty="0"/>
              <a:t>similar is that </a:t>
            </a:r>
            <a:r>
              <a:rPr lang="en-US" dirty="0" smtClean="0"/>
              <a:t>they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developed coastal ports</a:t>
            </a:r>
          </a:p>
          <a:p>
            <a:pPr marL="0" indent="0">
              <a:buNone/>
            </a:pPr>
            <a:r>
              <a:rPr lang="en-US" dirty="0"/>
              <a:t>(2) adapted mountainous terrains</a:t>
            </a:r>
          </a:p>
          <a:p>
            <a:pPr marL="0" indent="0">
              <a:buNone/>
            </a:pPr>
            <a:r>
              <a:rPr lang="en-US" dirty="0"/>
              <a:t>(3) designed ships to conduct global trade</a:t>
            </a:r>
          </a:p>
          <a:p>
            <a:pPr marL="0" indent="0">
              <a:buNone/>
            </a:pPr>
            <a:r>
              <a:rPr lang="en-US" dirty="0"/>
              <a:t>(4) introduced camel caravans as their primary</a:t>
            </a:r>
          </a:p>
          <a:p>
            <a:pPr marL="0" indent="0">
              <a:buNone/>
            </a:pPr>
            <a:r>
              <a:rPr lang="en-US" dirty="0"/>
              <a:t>form of transportation</a:t>
            </a:r>
          </a:p>
        </p:txBody>
      </p:sp>
    </p:spTree>
    <p:extLst>
      <p:ext uri="{BB962C8B-B14F-4D97-AF65-F5344CB8AC3E}">
        <p14:creationId xmlns:p14="http://schemas.microsoft.com/office/powerpoint/2010/main" val="2154134134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A study of the achievements of </a:t>
            </a:r>
            <a:r>
              <a:rPr lang="en-US" sz="2400" dirty="0" smtClean="0"/>
              <a:t>pre-Columbian Mesoamerican </a:t>
            </a:r>
            <a:r>
              <a:rPr lang="en-US" sz="2400" dirty="0"/>
              <a:t>cultures would show that </a:t>
            </a:r>
            <a:r>
              <a:rPr lang="en-US" sz="2400" dirty="0" smtClean="0"/>
              <a:t>they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(1) sustained dense populations </a:t>
            </a:r>
            <a:r>
              <a:rPr lang="en-US" sz="2400" dirty="0" smtClean="0"/>
              <a:t>through intensive </a:t>
            </a:r>
            <a:r>
              <a:rPr lang="en-US" sz="2400" dirty="0"/>
              <a:t>agriculture</a:t>
            </a:r>
          </a:p>
          <a:p>
            <a:pPr marL="0" indent="0">
              <a:buNone/>
            </a:pPr>
            <a:r>
              <a:rPr lang="en-US" sz="2400" dirty="0"/>
              <a:t>(2) engaged in an extensive exploration of </a:t>
            </a:r>
            <a:r>
              <a:rPr lang="en-US" sz="2400" dirty="0" smtClean="0"/>
              <a:t>the Pacific </a:t>
            </a:r>
            <a:r>
              <a:rPr lang="en-US" sz="2400" dirty="0"/>
              <a:t>Ocean</a:t>
            </a:r>
          </a:p>
          <a:p>
            <a:pPr marL="0" indent="0">
              <a:buNone/>
            </a:pPr>
            <a:r>
              <a:rPr lang="en-US" sz="2400" dirty="0"/>
              <a:t>(3) built vehicles with wheels to transport goods</a:t>
            </a:r>
          </a:p>
          <a:p>
            <a:pPr marL="0" indent="0">
              <a:buNone/>
            </a:pPr>
            <a:r>
              <a:rPr lang="en-US" sz="2400" dirty="0"/>
              <a:t>(4) developed rice paper and wood-block printing</a:t>
            </a:r>
          </a:p>
        </p:txBody>
      </p:sp>
    </p:spTree>
    <p:extLst>
      <p:ext uri="{BB962C8B-B14F-4D97-AF65-F5344CB8AC3E}">
        <p14:creationId xmlns:p14="http://schemas.microsoft.com/office/powerpoint/2010/main" val="4041673802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228600" y="1295400"/>
            <a:ext cx="47244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/>
              <a:t>… In addition, after the last battle they were </a:t>
            </a:r>
            <a:r>
              <a:rPr lang="en-US" sz="1800" dirty="0" smtClean="0"/>
              <a:t>afraid of </a:t>
            </a:r>
            <a:r>
              <a:rPr lang="en-US" sz="1800" dirty="0"/>
              <a:t>the horses and guns, of our swords and </a:t>
            </a:r>
            <a:r>
              <a:rPr lang="en-US" sz="1800" dirty="0" smtClean="0"/>
              <a:t>crossbows and </a:t>
            </a:r>
            <a:r>
              <a:rPr lang="en-US" sz="1800" dirty="0"/>
              <a:t>our good fighting. Above all was the great </a:t>
            </a:r>
            <a:r>
              <a:rPr lang="en-US" sz="1800" dirty="0" smtClean="0"/>
              <a:t>mercy of </a:t>
            </a:r>
            <a:r>
              <a:rPr lang="en-US" sz="1800" dirty="0"/>
              <a:t>God, Who gave us the strength to keep on</a:t>
            </a:r>
            <a:r>
              <a:rPr lang="en-US" sz="1800" dirty="0" smtClean="0"/>
              <a:t>.… — </a:t>
            </a:r>
            <a:r>
              <a:rPr lang="en-US" sz="1800" dirty="0"/>
              <a:t>Bernal </a:t>
            </a:r>
            <a:r>
              <a:rPr lang="en-US" sz="1800" dirty="0" err="1"/>
              <a:t>Díaz</a:t>
            </a:r>
            <a:r>
              <a:rPr lang="en-US" sz="1800" dirty="0"/>
              <a:t> del Castillo, The Bernal </a:t>
            </a:r>
            <a:r>
              <a:rPr lang="en-US" sz="1800" dirty="0" err="1"/>
              <a:t>Díaz</a:t>
            </a:r>
            <a:r>
              <a:rPr lang="en-US" sz="1800" dirty="0"/>
              <a:t> </a:t>
            </a:r>
            <a:r>
              <a:rPr lang="en-US" sz="1800" dirty="0" smtClean="0"/>
              <a:t>Chronicles, Doubleday </a:t>
            </a:r>
            <a:r>
              <a:rPr lang="en-US" sz="1800" dirty="0"/>
              <a:t>&amp; </a:t>
            </a:r>
            <a:r>
              <a:rPr lang="en-US" sz="1800" dirty="0" smtClean="0"/>
              <a:t>Company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2000" dirty="0" smtClean="0"/>
              <a:t>In </a:t>
            </a:r>
            <a:r>
              <a:rPr lang="en-US" sz="2000" dirty="0"/>
              <a:t>this passage about a conflict in Mexico, whose</a:t>
            </a:r>
          </a:p>
          <a:p>
            <a:pPr marL="0" indent="0">
              <a:buNone/>
            </a:pPr>
            <a:r>
              <a:rPr lang="en-US" sz="2000" dirty="0"/>
              <a:t>perspective is being expressed?</a:t>
            </a:r>
          </a:p>
          <a:p>
            <a:pPr marL="0" indent="0">
              <a:buNone/>
            </a:pPr>
            <a:r>
              <a:rPr lang="en-US" sz="2000" dirty="0"/>
              <a:t>(1) Aztec warrior</a:t>
            </a:r>
          </a:p>
          <a:p>
            <a:pPr marL="0" indent="0">
              <a:buNone/>
            </a:pPr>
            <a:r>
              <a:rPr lang="en-US" sz="2000" dirty="0"/>
              <a:t>(2) Spanish conquistador</a:t>
            </a:r>
          </a:p>
          <a:p>
            <a:pPr marL="0" indent="0">
              <a:buNone/>
            </a:pPr>
            <a:r>
              <a:rPr lang="en-US" sz="2000" dirty="0"/>
              <a:t>(3) Portuguese explorer</a:t>
            </a:r>
          </a:p>
          <a:p>
            <a:pPr marL="0" indent="0">
              <a:buNone/>
            </a:pPr>
            <a:r>
              <a:rPr lang="en-US" sz="2000" dirty="0"/>
              <a:t>(4) Inca </a:t>
            </a:r>
            <a:r>
              <a:rPr lang="en-US" sz="2000" dirty="0" smtClean="0"/>
              <a:t>emperor</a:t>
            </a:r>
            <a:endParaRPr lang="en-US" sz="20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5105400" y="1600200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According </a:t>
            </a:r>
            <a:r>
              <a:rPr lang="en-US" sz="2000" dirty="0"/>
              <a:t>to this author, which factors were</a:t>
            </a:r>
          </a:p>
          <a:p>
            <a:pPr marL="0" indent="0">
              <a:buNone/>
            </a:pPr>
            <a:r>
              <a:rPr lang="en-US" sz="2000" dirty="0"/>
              <a:t>influencing the outcome of the conflict</a:t>
            </a:r>
            <a:r>
              <a:rPr lang="en-US" sz="2000" dirty="0" smtClean="0"/>
              <a:t>?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(1) efficiency and education</a:t>
            </a:r>
          </a:p>
          <a:p>
            <a:pPr marL="0" indent="0">
              <a:buNone/>
            </a:pPr>
            <a:r>
              <a:rPr lang="en-US" sz="2000" dirty="0"/>
              <a:t>(2) climate and disease</a:t>
            </a:r>
          </a:p>
          <a:p>
            <a:pPr marL="0" indent="0">
              <a:buNone/>
            </a:pPr>
            <a:r>
              <a:rPr lang="en-US" sz="2000" dirty="0"/>
              <a:t>(3) tribute and tradition</a:t>
            </a:r>
          </a:p>
          <a:p>
            <a:pPr marL="0" indent="0">
              <a:buNone/>
            </a:pPr>
            <a:r>
              <a:rPr lang="en-US" sz="2000" dirty="0"/>
              <a:t>(4) technology and fear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626612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2013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Which statement best describes Aztec </a:t>
            </a:r>
            <a:r>
              <a:rPr lang="en-US" dirty="0" smtClean="0"/>
              <a:t>civilization at </a:t>
            </a:r>
            <a:r>
              <a:rPr lang="en-US" dirty="0"/>
              <a:t>the time of the Encounter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Small groups of nomadic clans competed </a:t>
            </a:r>
            <a:r>
              <a:rPr lang="en-US" dirty="0" smtClean="0"/>
              <a:t>for food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(2) Various ethnic groups had representation in </a:t>
            </a:r>
            <a:r>
              <a:rPr lang="en-US" dirty="0" smtClean="0"/>
              <a:t>a legislative </a:t>
            </a:r>
            <a:r>
              <a:rPr lang="en-US" dirty="0"/>
              <a:t>body.</a:t>
            </a:r>
          </a:p>
          <a:p>
            <a:pPr marL="0" indent="0">
              <a:buNone/>
            </a:pPr>
            <a:r>
              <a:rPr lang="en-US" dirty="0"/>
              <a:t>(3) Absence of a social class structure </a:t>
            </a:r>
            <a:r>
              <a:rPr lang="en-US" dirty="0" smtClean="0"/>
              <a:t>created unsettled </a:t>
            </a:r>
            <a:r>
              <a:rPr lang="en-US" dirty="0"/>
              <a:t>living conditions.</a:t>
            </a:r>
          </a:p>
          <a:p>
            <a:pPr marL="0" indent="0">
              <a:buNone/>
            </a:pPr>
            <a:r>
              <a:rPr lang="en-US" dirty="0"/>
              <a:t>(4) Advanced agricultural practices </a:t>
            </a:r>
            <a:r>
              <a:rPr lang="en-US" dirty="0" smtClean="0"/>
              <a:t>supported large </a:t>
            </a:r>
            <a:r>
              <a:rPr lang="en-US" dirty="0"/>
              <a:t>urban centers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dirty="0"/>
              <a:t>The Americas are referred to as the “</a:t>
            </a:r>
            <a:r>
              <a:rPr lang="en-US" dirty="0" smtClean="0"/>
              <a:t>New World</a:t>
            </a:r>
            <a:r>
              <a:rPr lang="en-US" dirty="0"/>
              <a:t>.”</a:t>
            </a:r>
          </a:p>
          <a:p>
            <a:pPr marL="0" indent="0">
              <a:buNone/>
            </a:pPr>
            <a:r>
              <a:rPr lang="en-US" dirty="0"/>
              <a:t>• Eastern Asia is referred to as the “Far East.”</a:t>
            </a:r>
          </a:p>
          <a:p>
            <a:pPr marL="0" indent="0">
              <a:buNone/>
            </a:pPr>
            <a:r>
              <a:rPr lang="en-US" dirty="0"/>
              <a:t>• Southwest Asia is referred to as part of </a:t>
            </a:r>
            <a:r>
              <a:rPr lang="en-US" dirty="0" smtClean="0"/>
              <a:t>the “Middle </a:t>
            </a:r>
            <a:r>
              <a:rPr lang="en-US" dirty="0"/>
              <a:t>East.”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Whose </a:t>
            </a:r>
            <a:r>
              <a:rPr lang="en-US" dirty="0"/>
              <a:t>perspective is best represented by </a:t>
            </a:r>
            <a:r>
              <a:rPr lang="en-US" dirty="0" smtClean="0"/>
              <a:t>these regional </a:t>
            </a:r>
            <a:r>
              <a:rPr lang="en-US" dirty="0"/>
              <a:t>place names?</a:t>
            </a:r>
          </a:p>
          <a:p>
            <a:pPr marL="0" indent="0">
              <a:buNone/>
            </a:pPr>
            <a:r>
              <a:rPr lang="en-US" dirty="0"/>
              <a:t>(1) Chinese </a:t>
            </a:r>
            <a:r>
              <a:rPr lang="en-US" dirty="0" smtClean="0"/>
              <a:t>	(</a:t>
            </a:r>
            <a:r>
              <a:rPr lang="en-US" dirty="0"/>
              <a:t>3) European</a:t>
            </a:r>
          </a:p>
          <a:p>
            <a:pPr marL="0" indent="0">
              <a:buNone/>
            </a:pPr>
            <a:r>
              <a:rPr lang="en-US" dirty="0"/>
              <a:t>(2) African </a:t>
            </a:r>
            <a:r>
              <a:rPr lang="en-US" dirty="0" smtClean="0"/>
              <a:t>	(</a:t>
            </a:r>
            <a:r>
              <a:rPr lang="en-US" dirty="0"/>
              <a:t>4) Indian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128499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2013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Which situation was an immediate cause for the</a:t>
            </a:r>
          </a:p>
          <a:p>
            <a:pPr marL="0" indent="0">
              <a:buNone/>
            </a:pPr>
            <a:r>
              <a:rPr lang="en-US" dirty="0"/>
              <a:t>collapse of the Aztec civilization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disruption of overseas trade networks</a:t>
            </a:r>
          </a:p>
          <a:p>
            <a:pPr marL="0" indent="0">
              <a:buNone/>
            </a:pPr>
            <a:r>
              <a:rPr lang="en-US" dirty="0"/>
              <a:t>(2) conquest by foreigners</a:t>
            </a:r>
          </a:p>
          <a:p>
            <a:pPr marL="0" indent="0">
              <a:buNone/>
            </a:pPr>
            <a:r>
              <a:rPr lang="en-US" dirty="0"/>
              <a:t>(3) a series of crop failures </a:t>
            </a:r>
          </a:p>
          <a:p>
            <a:pPr marL="0" indent="0">
              <a:buNone/>
            </a:pPr>
            <a:r>
              <a:rPr lang="en-US" dirty="0"/>
              <a:t>(4) a lack of military training</a:t>
            </a:r>
          </a:p>
        </p:txBody>
      </p:sp>
    </p:spTree>
    <p:extLst>
      <p:ext uri="{BB962C8B-B14F-4D97-AF65-F5344CB8AC3E}">
        <p14:creationId xmlns:p14="http://schemas.microsoft.com/office/powerpoint/2010/main" val="637095958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2013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Why is Catholicism a major religion practiced </a:t>
            </a:r>
            <a:r>
              <a:rPr lang="en-US" sz="2400" dirty="0" smtClean="0"/>
              <a:t>in Latin </a:t>
            </a:r>
            <a:r>
              <a:rPr lang="en-US" sz="2400" dirty="0"/>
              <a:t>America</a:t>
            </a:r>
            <a:r>
              <a:rPr lang="en-US" sz="2400" dirty="0" smtClean="0"/>
              <a:t>?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(1) Spain conquered and colonized much </a:t>
            </a:r>
            <a:r>
              <a:rPr lang="en-US" sz="2400" dirty="0" smtClean="0"/>
              <a:t>of Latin </a:t>
            </a:r>
            <a:r>
              <a:rPr lang="en-US" sz="2400" dirty="0"/>
              <a:t>America.</a:t>
            </a:r>
          </a:p>
          <a:p>
            <a:pPr marL="0" indent="0">
              <a:buNone/>
            </a:pPr>
            <a:r>
              <a:rPr lang="en-US" sz="2400" dirty="0"/>
              <a:t>(2) Disputes over international </a:t>
            </a:r>
            <a:r>
              <a:rPr lang="en-US" sz="2400" dirty="0" smtClean="0"/>
              <a:t>boundaries within </a:t>
            </a:r>
            <a:r>
              <a:rPr lang="en-US" sz="2400" dirty="0"/>
              <a:t>Latin America were settled by </a:t>
            </a:r>
            <a:r>
              <a:rPr lang="en-US" sz="2400" dirty="0" smtClean="0"/>
              <a:t>the pope</a:t>
            </a:r>
            <a:r>
              <a:rPr lang="en-US" sz="2400" dirty="0"/>
              <a:t>.</a:t>
            </a:r>
          </a:p>
          <a:p>
            <a:pPr marL="0" indent="0">
              <a:buNone/>
            </a:pPr>
            <a:r>
              <a:rPr lang="en-US" sz="2400" dirty="0"/>
              <a:t>(3) The traditional beliefs of Africans </a:t>
            </a:r>
            <a:r>
              <a:rPr lang="en-US" sz="2400" dirty="0" smtClean="0"/>
              <a:t>were incorporated </a:t>
            </a:r>
            <a:r>
              <a:rPr lang="en-US" sz="2400" dirty="0"/>
              <a:t>into the cultures of </a:t>
            </a:r>
            <a:r>
              <a:rPr lang="en-US" sz="2400" dirty="0" smtClean="0"/>
              <a:t>Latin America</a:t>
            </a:r>
            <a:r>
              <a:rPr lang="en-US" sz="2400" dirty="0"/>
              <a:t>.</a:t>
            </a:r>
          </a:p>
          <a:p>
            <a:pPr marL="0" indent="0">
              <a:buNone/>
            </a:pPr>
            <a:r>
              <a:rPr lang="en-US" sz="2400" dirty="0"/>
              <a:t>(4) The Church provided Latin America with </a:t>
            </a:r>
            <a:r>
              <a:rPr lang="en-US" sz="2400" dirty="0" smtClean="0"/>
              <a:t>a strong </a:t>
            </a:r>
            <a:r>
              <a:rPr lang="en-US" sz="2400" dirty="0"/>
              <a:t>central government.</a:t>
            </a:r>
          </a:p>
        </p:txBody>
      </p:sp>
    </p:spTree>
    <p:extLst>
      <p:ext uri="{BB962C8B-B14F-4D97-AF65-F5344CB8AC3E}">
        <p14:creationId xmlns:p14="http://schemas.microsoft.com/office/powerpoint/2010/main" val="3966347181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4191000" cy="50292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… In the 1930s, </a:t>
            </a:r>
            <a:r>
              <a:rPr lang="en-US" sz="2000" dirty="0" err="1"/>
              <a:t>Sylvanus</a:t>
            </a:r>
            <a:r>
              <a:rPr lang="en-US" sz="2000" dirty="0"/>
              <a:t> G. Morley of </a:t>
            </a:r>
            <a:r>
              <a:rPr lang="en-US" sz="2000" dirty="0" smtClean="0"/>
              <a:t>Harvard, probably </a:t>
            </a:r>
            <a:r>
              <a:rPr lang="en-US" sz="2000" dirty="0"/>
              <a:t>the most celebrated </a:t>
            </a:r>
            <a:r>
              <a:rPr lang="en-US" sz="2000" dirty="0" err="1"/>
              <a:t>Mayanist</a:t>
            </a:r>
            <a:r>
              <a:rPr lang="en-US" sz="2000" dirty="0"/>
              <a:t> of his </a:t>
            </a:r>
            <a:r>
              <a:rPr lang="en-US" sz="2000" dirty="0" smtClean="0"/>
              <a:t>day, espoused </a:t>
            </a:r>
            <a:r>
              <a:rPr lang="en-US" sz="2000" dirty="0"/>
              <a:t>[argued for] what is still the </a:t>
            </a:r>
            <a:r>
              <a:rPr lang="en-US" sz="2000" dirty="0" smtClean="0"/>
              <a:t>best-known theory</a:t>
            </a:r>
            <a:r>
              <a:rPr lang="en-US" sz="2000" dirty="0"/>
              <a:t>: The Maya collapsed because </a:t>
            </a:r>
            <a:r>
              <a:rPr lang="en-US" sz="2000" dirty="0" smtClean="0"/>
              <a:t>they overshot </a:t>
            </a:r>
            <a:r>
              <a:rPr lang="en-US" sz="2000" dirty="0"/>
              <a:t>the carrying capacity of </a:t>
            </a:r>
            <a:r>
              <a:rPr lang="en-US" sz="2000" dirty="0" smtClean="0"/>
              <a:t>their environment</a:t>
            </a:r>
            <a:r>
              <a:rPr lang="en-US" sz="2000" dirty="0"/>
              <a:t>. They exhausted their </a:t>
            </a:r>
            <a:r>
              <a:rPr lang="en-US" sz="2000" dirty="0" smtClean="0"/>
              <a:t>resource base</a:t>
            </a:r>
            <a:r>
              <a:rPr lang="en-US" sz="2000" dirty="0"/>
              <a:t>, began to die of starvation and thirst, </a:t>
            </a:r>
            <a:r>
              <a:rPr lang="en-US" sz="2000" dirty="0" smtClean="0"/>
              <a:t>and fled </a:t>
            </a:r>
            <a:r>
              <a:rPr lang="en-US" sz="2000" dirty="0"/>
              <a:t>their cities en masse, leaving them as </a:t>
            </a:r>
            <a:r>
              <a:rPr lang="en-US" sz="2000" dirty="0" smtClean="0"/>
              <a:t>silent warnings </a:t>
            </a:r>
            <a:r>
              <a:rPr lang="en-US" sz="2000" dirty="0"/>
              <a:t>of the perils of ecological </a:t>
            </a:r>
            <a:r>
              <a:rPr lang="en-US" sz="2000" dirty="0" smtClean="0"/>
              <a:t>hubris [overconfidence</a:t>
            </a:r>
            <a:r>
              <a:rPr lang="en-US" sz="2000" dirty="0"/>
              <a:t>].…</a:t>
            </a:r>
          </a:p>
          <a:p>
            <a:pPr marL="0" indent="0">
              <a:buNone/>
            </a:pPr>
            <a:r>
              <a:rPr lang="en-US" sz="2000" dirty="0"/>
              <a:t>— Charles C. Mann,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953000" y="1751425"/>
            <a:ext cx="3810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According </a:t>
            </a:r>
            <a:r>
              <a:rPr lang="en-US" dirty="0"/>
              <a:t>to this passage, what was a </a:t>
            </a:r>
            <a:r>
              <a:rPr lang="en-US" dirty="0" smtClean="0"/>
              <a:t>major question </a:t>
            </a:r>
            <a:r>
              <a:rPr lang="en-US" dirty="0"/>
              <a:t>Morley was trying to answer about </a:t>
            </a:r>
            <a:r>
              <a:rPr lang="en-US" dirty="0" smtClean="0"/>
              <a:t>the Mayas </a:t>
            </a:r>
            <a:r>
              <a:rPr lang="en-US" dirty="0"/>
              <a:t>in the 1930s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pPr marL="365760"/>
            <a:r>
              <a:rPr lang="en-US" dirty="0"/>
              <a:t>(1) Why did the Mayas abandon their cities?</a:t>
            </a:r>
          </a:p>
          <a:p>
            <a:pPr marL="365760"/>
            <a:r>
              <a:rPr lang="en-US" dirty="0"/>
              <a:t>(2) What was the structure of the </a:t>
            </a:r>
            <a:r>
              <a:rPr lang="en-US" dirty="0" smtClean="0"/>
              <a:t>Maya governments</a:t>
            </a:r>
            <a:r>
              <a:rPr lang="en-US" dirty="0"/>
              <a:t>?</a:t>
            </a:r>
          </a:p>
          <a:p>
            <a:pPr marL="365760"/>
            <a:r>
              <a:rPr lang="en-US" dirty="0"/>
              <a:t>(3) How did religious beliefs affect the </a:t>
            </a:r>
            <a:r>
              <a:rPr lang="en-US" dirty="0" smtClean="0"/>
              <a:t>Maya economy</a:t>
            </a:r>
            <a:r>
              <a:rPr lang="en-US" dirty="0"/>
              <a:t>?</a:t>
            </a:r>
          </a:p>
          <a:p>
            <a:pPr marL="365760"/>
            <a:r>
              <a:rPr lang="en-US" dirty="0"/>
              <a:t>(4) Which neighboring city-state conquered </a:t>
            </a:r>
            <a:r>
              <a:rPr lang="en-US" dirty="0" smtClean="0"/>
              <a:t>the Mayas</a:t>
            </a:r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6367918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Jan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Which individual’s work had the greatest impact</a:t>
            </a:r>
          </a:p>
          <a:p>
            <a:pPr marL="0" indent="0">
              <a:buNone/>
            </a:pPr>
            <a:r>
              <a:rPr lang="en-US" dirty="0"/>
              <a:t>on the spread of Martin Luther’s ideas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Galileo </a:t>
            </a:r>
            <a:r>
              <a:rPr lang="en-US" dirty="0" err="1"/>
              <a:t>Galilei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(2) </a:t>
            </a:r>
            <a:r>
              <a:rPr lang="en-US" dirty="0" err="1"/>
              <a:t>Niccolò</a:t>
            </a:r>
            <a:r>
              <a:rPr lang="en-US" dirty="0"/>
              <a:t> Machiavelli</a:t>
            </a:r>
          </a:p>
          <a:p>
            <a:pPr marL="0" indent="0">
              <a:buNone/>
            </a:pPr>
            <a:r>
              <a:rPr lang="en-US" dirty="0"/>
              <a:t>(3) William Shakespeare</a:t>
            </a:r>
          </a:p>
          <a:p>
            <a:pPr marL="0" indent="0">
              <a:buNone/>
            </a:pPr>
            <a:r>
              <a:rPr lang="en-US" dirty="0"/>
              <a:t>(4) Johannes Gutenberg</a:t>
            </a:r>
          </a:p>
        </p:txBody>
      </p:sp>
    </p:spTree>
    <p:extLst>
      <p:ext uri="{BB962C8B-B14F-4D97-AF65-F5344CB8AC3E}">
        <p14:creationId xmlns:p14="http://schemas.microsoft.com/office/powerpoint/2010/main" val="2101227116"/>
      </p:ext>
    </p:extLst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91000" cy="4525963"/>
          </a:xfrm>
          <a:ln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… At </a:t>
            </a:r>
            <a:r>
              <a:rPr lang="en-US" dirty="0" err="1"/>
              <a:t>Tenochtitlán</a:t>
            </a:r>
            <a:r>
              <a:rPr lang="en-US" dirty="0"/>
              <a:t>, the Aztecs perfected </a:t>
            </a:r>
            <a:r>
              <a:rPr lang="en-US" dirty="0" smtClean="0"/>
              <a:t>an unusual </a:t>
            </a:r>
            <a:r>
              <a:rPr lang="en-US" dirty="0"/>
              <a:t>method of farming. They built huge </a:t>
            </a:r>
            <a:r>
              <a:rPr lang="en-US" dirty="0" smtClean="0"/>
              <a:t>rafts, covered </a:t>
            </a:r>
            <a:r>
              <a:rPr lang="en-US" dirty="0"/>
              <a:t>them with earth, and floated them on </a:t>
            </a:r>
            <a:r>
              <a:rPr lang="en-US" dirty="0" smtClean="0"/>
              <a:t>the lake</a:t>
            </a:r>
            <a:r>
              <a:rPr lang="en-US" dirty="0"/>
              <a:t>. On these </a:t>
            </a:r>
            <a:r>
              <a:rPr lang="en-US" dirty="0" err="1"/>
              <a:t>chinampas</a:t>
            </a:r>
            <a:r>
              <a:rPr lang="en-US" dirty="0"/>
              <a:t>, or “floating islands</a:t>
            </a:r>
            <a:r>
              <a:rPr lang="en-US" dirty="0" smtClean="0"/>
              <a:t>,” they </a:t>
            </a:r>
            <a:r>
              <a:rPr lang="en-US" dirty="0"/>
              <a:t>grew enough maize and vegetables to </a:t>
            </a:r>
            <a:r>
              <a:rPr lang="en-US" dirty="0" smtClean="0"/>
              <a:t>feed their </a:t>
            </a:r>
            <a:r>
              <a:rPr lang="en-US" dirty="0"/>
              <a:t>expanding population comfortably.</a:t>
            </a:r>
          </a:p>
          <a:p>
            <a:pPr marL="0" indent="0">
              <a:buNone/>
            </a:pPr>
            <a:r>
              <a:rPr lang="en-US" dirty="0"/>
              <a:t>Eventually, roots from the tree rafts </a:t>
            </a:r>
            <a:r>
              <a:rPr lang="en-US" dirty="0" smtClean="0"/>
              <a:t>attached themselves </a:t>
            </a:r>
            <a:r>
              <a:rPr lang="en-US" dirty="0"/>
              <a:t>to the bottom of the shallow lake to</a:t>
            </a:r>
          </a:p>
          <a:p>
            <a:pPr marL="0" indent="0">
              <a:buNone/>
            </a:pPr>
            <a:r>
              <a:rPr lang="en-US" dirty="0"/>
              <a:t>become permanent foundations for buildings.…</a:t>
            </a:r>
          </a:p>
          <a:p>
            <a:pPr marL="0" indent="0">
              <a:buNone/>
            </a:pPr>
            <a:r>
              <a:rPr lang="en-US" dirty="0" smtClean="0"/>
              <a:t>— Lois </a:t>
            </a:r>
            <a:r>
              <a:rPr lang="en-US" dirty="0" err="1" smtClean="0"/>
              <a:t>Athey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800600" y="2166787"/>
            <a:ext cx="4114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Which </a:t>
            </a:r>
            <a:r>
              <a:rPr lang="en-US" dirty="0"/>
              <a:t>conclusion is best supported by </a:t>
            </a:r>
            <a:r>
              <a:rPr lang="en-US" dirty="0" smtClean="0"/>
              <a:t>the information </a:t>
            </a:r>
            <a:r>
              <a:rPr lang="en-US" dirty="0"/>
              <a:t>in this passage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dirty="0"/>
              <a:t>(1) The Aztecs terraced the land.</a:t>
            </a:r>
          </a:p>
          <a:p>
            <a:r>
              <a:rPr lang="en-US" dirty="0"/>
              <a:t>(2) Large plantations provided food for </a:t>
            </a:r>
            <a:r>
              <a:rPr lang="en-US" dirty="0" smtClean="0"/>
              <a:t>the markets</a:t>
            </a:r>
            <a:r>
              <a:rPr lang="en-US" dirty="0"/>
              <a:t>.</a:t>
            </a:r>
          </a:p>
          <a:p>
            <a:r>
              <a:rPr lang="en-US" dirty="0"/>
              <a:t>(3) The Aztecs were limited to subsistence</a:t>
            </a:r>
          </a:p>
          <a:p>
            <a:r>
              <a:rPr lang="en-US" dirty="0"/>
              <a:t>farming.</a:t>
            </a:r>
          </a:p>
          <a:p>
            <a:r>
              <a:rPr lang="en-US" dirty="0"/>
              <a:t>(4) Environmental adaptation aided </a:t>
            </a:r>
            <a:r>
              <a:rPr lang="en-US" dirty="0" smtClean="0"/>
              <a:t>economic development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62901467"/>
      </p:ext>
    </p:extLst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DBQ – Jan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throughout </a:t>
            </a:r>
            <a:r>
              <a:rPr lang="en-US" dirty="0"/>
              <a:t>history, people have changed their environments to meet their </a:t>
            </a:r>
            <a:r>
              <a:rPr lang="en-US" dirty="0" smtClean="0"/>
              <a:t>needs. These </a:t>
            </a:r>
            <a:r>
              <a:rPr lang="en-US" dirty="0"/>
              <a:t>changes have had both positive and negative effects on people, societies, and</a:t>
            </a:r>
          </a:p>
          <a:p>
            <a:pPr marL="0" indent="0">
              <a:buNone/>
            </a:pPr>
            <a:r>
              <a:rPr lang="en-US" dirty="0"/>
              <a:t>regions. Examples include the development of irrigation in ancient Egypt, </a:t>
            </a:r>
            <a:r>
              <a:rPr lang="en-US" dirty="0" smtClean="0"/>
              <a:t>the construction </a:t>
            </a:r>
            <a:r>
              <a:rPr lang="en-US" dirty="0"/>
              <a:t>of </a:t>
            </a:r>
            <a:r>
              <a:rPr lang="en-US" dirty="0" err="1"/>
              <a:t>chinampas</a:t>
            </a:r>
            <a:r>
              <a:rPr lang="en-US" dirty="0"/>
              <a:t> by the Aztecs, and the mining of coal in Great </a:t>
            </a:r>
            <a:r>
              <a:rPr lang="en-US" dirty="0" smtClean="0"/>
              <a:t>Britain during </a:t>
            </a:r>
            <a:r>
              <a:rPr lang="en-US" dirty="0"/>
              <a:t>the Industrial Revolution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Select </a:t>
            </a:r>
            <a:r>
              <a:rPr lang="en-US" dirty="0"/>
              <a:t>two changes people have made to their environment mentioned in </a:t>
            </a:r>
            <a:r>
              <a:rPr lang="en-US" dirty="0" smtClean="0"/>
              <a:t>the historical </a:t>
            </a:r>
            <a:r>
              <a:rPr lang="en-US" dirty="0"/>
              <a:t>context and for each</a:t>
            </a:r>
          </a:p>
          <a:p>
            <a:pPr marL="0" indent="0">
              <a:buNone/>
            </a:pPr>
            <a:r>
              <a:rPr lang="en-US" dirty="0"/>
              <a:t>• Explain why this change to their environment was needed</a:t>
            </a:r>
          </a:p>
          <a:p>
            <a:pPr marL="0" indent="0">
              <a:buNone/>
            </a:pPr>
            <a:r>
              <a:rPr lang="en-US" dirty="0"/>
              <a:t>• Discuss how this change affected people, a society, and/or a region</a:t>
            </a:r>
          </a:p>
        </p:txBody>
      </p:sp>
    </p:spTree>
    <p:extLst>
      <p:ext uri="{BB962C8B-B14F-4D97-AF65-F5344CB8AC3E}">
        <p14:creationId xmlns:p14="http://schemas.microsoft.com/office/powerpoint/2010/main" val="2338752743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Gunpowder Empires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Islamic – based on trade with lots of cultural diffusion leading to golden ages of math, science, etc.</a:t>
            </a:r>
            <a:endParaRPr lang="en-US" dirty="0" smtClean="0"/>
          </a:p>
          <a:p>
            <a:r>
              <a:rPr lang="en-US" dirty="0" smtClean="0"/>
              <a:t>Ottoman – sultans</a:t>
            </a:r>
            <a:r>
              <a:rPr lang="en-US" dirty="0" smtClean="0"/>
              <a:t>,, </a:t>
            </a:r>
            <a:r>
              <a:rPr lang="en-US" dirty="0" smtClean="0">
                <a:solidFill>
                  <a:srgbClr val="FF0000"/>
                </a:solidFill>
              </a:rPr>
              <a:t>harem</a:t>
            </a:r>
            <a:r>
              <a:rPr lang="en-US" dirty="0" smtClean="0"/>
              <a:t>, </a:t>
            </a:r>
            <a:r>
              <a:rPr lang="en-US" dirty="0" smtClean="0"/>
              <a:t> Mehmet II took </a:t>
            </a:r>
            <a:r>
              <a:rPr lang="en-US" dirty="0" smtClean="0"/>
              <a:t>over Constantinople with </a:t>
            </a:r>
            <a:r>
              <a:rPr lang="en-US" dirty="0" smtClean="0"/>
              <a:t>cannon, </a:t>
            </a:r>
            <a:r>
              <a:rPr lang="en-US" dirty="0">
                <a:solidFill>
                  <a:srgbClr val="FF0000"/>
                </a:solidFill>
              </a:rPr>
              <a:t>Suleiman</a:t>
            </a:r>
            <a:r>
              <a:rPr lang="en-US" dirty="0"/>
              <a:t> – absolute monarch w/golden age </a:t>
            </a:r>
            <a:r>
              <a:rPr lang="en-US" dirty="0" smtClean="0"/>
              <a:t>– will be cut out of trade by European exploration – will attempt to take over Mediterranean stopped by Phillip II – B. of Lepanto.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Safavid</a:t>
            </a:r>
            <a:r>
              <a:rPr lang="en-US" dirty="0" smtClean="0"/>
              <a:t> </a:t>
            </a:r>
            <a:r>
              <a:rPr lang="en-US" dirty="0" smtClean="0"/>
              <a:t>– </a:t>
            </a:r>
            <a:r>
              <a:rPr lang="en-US" dirty="0" err="1" smtClean="0">
                <a:solidFill>
                  <a:srgbClr val="FF0000"/>
                </a:solidFill>
              </a:rPr>
              <a:t>shiites</a:t>
            </a:r>
            <a:r>
              <a:rPr lang="en-US" dirty="0"/>
              <a:t> </a:t>
            </a:r>
            <a:r>
              <a:rPr lang="en-US" dirty="0" smtClean="0"/>
              <a:t>– modern Iran, shah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Moguls</a:t>
            </a:r>
            <a:r>
              <a:rPr lang="en-US" dirty="0" smtClean="0"/>
              <a:t> – </a:t>
            </a:r>
            <a:r>
              <a:rPr lang="en-US" dirty="0" err="1" smtClean="0"/>
              <a:t>Taj</a:t>
            </a:r>
            <a:r>
              <a:rPr lang="en-US" dirty="0" smtClean="0"/>
              <a:t> </a:t>
            </a:r>
            <a:r>
              <a:rPr lang="en-US" dirty="0" err="1" smtClean="0"/>
              <a:t>Mahal</a:t>
            </a:r>
            <a:r>
              <a:rPr lang="en-US" dirty="0" smtClean="0"/>
              <a:t>, Akbar – religious tolerance, Aurangzeb – ended sati and religious persecution of Hindus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47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East Asia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Ming – </a:t>
            </a:r>
            <a:r>
              <a:rPr lang="en-US" dirty="0" err="1" smtClean="0"/>
              <a:t>Zheng</a:t>
            </a:r>
            <a:r>
              <a:rPr lang="en-US" dirty="0" smtClean="0"/>
              <a:t>-He world </a:t>
            </a:r>
            <a:r>
              <a:rPr lang="en-US" dirty="0" smtClean="0"/>
              <a:t>explorer – wanted to expand trade but bankrupted dynasty</a:t>
            </a:r>
            <a:endParaRPr lang="en-US" dirty="0" smtClean="0"/>
          </a:p>
          <a:p>
            <a:r>
              <a:rPr lang="en-US" dirty="0" smtClean="0"/>
              <a:t>Qing – foreign Manchus, forced Chinese to wear queues. Emperor </a:t>
            </a:r>
            <a:r>
              <a:rPr lang="en-US" dirty="0" err="1" smtClean="0"/>
              <a:t>Kanxi</a:t>
            </a:r>
            <a:r>
              <a:rPr lang="en-US" dirty="0" smtClean="0"/>
              <a:t> – absolutist</a:t>
            </a:r>
          </a:p>
          <a:p>
            <a:r>
              <a:rPr lang="en-US" dirty="0" smtClean="0"/>
              <a:t>Tokugawa Japan – Edict of Seclusion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47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Ming dynasty under Emperor </a:t>
            </a:r>
            <a:r>
              <a:rPr lang="en-US" dirty="0" err="1"/>
              <a:t>Yonglo</a:t>
            </a:r>
            <a:r>
              <a:rPr lang="en-US" dirty="0"/>
              <a:t> (Zhu </a:t>
            </a:r>
            <a:r>
              <a:rPr lang="en-US" dirty="0" smtClean="0"/>
              <a:t>di) used </a:t>
            </a:r>
            <a:r>
              <a:rPr lang="en-US" dirty="0" err="1"/>
              <a:t>Zheng</a:t>
            </a:r>
            <a:r>
              <a:rPr lang="en-US" dirty="0"/>
              <a:t> He’s voyages to</a:t>
            </a:r>
          </a:p>
          <a:p>
            <a:pPr marL="0" indent="0">
              <a:buNone/>
            </a:pPr>
            <a:r>
              <a:rPr lang="en-US" dirty="0"/>
              <a:t>(1) expand trade with Africa and Southeast Asia</a:t>
            </a:r>
          </a:p>
          <a:p>
            <a:pPr marL="0" indent="0">
              <a:buNone/>
            </a:pPr>
            <a:r>
              <a:rPr lang="en-US" dirty="0"/>
              <a:t>(2) explore North America and South America</a:t>
            </a:r>
          </a:p>
          <a:p>
            <a:pPr marL="0" indent="0">
              <a:buNone/>
            </a:pPr>
            <a:r>
              <a:rPr lang="en-US" dirty="0"/>
              <a:t>(3) obtain a military alliance with Russia</a:t>
            </a:r>
          </a:p>
          <a:p>
            <a:pPr marL="0" indent="0">
              <a:buNone/>
            </a:pPr>
            <a:r>
              <a:rPr lang="en-US" dirty="0"/>
              <a:t>(4) secure a border agreement with Mongolia</a:t>
            </a:r>
          </a:p>
        </p:txBody>
      </p:sp>
    </p:spTree>
    <p:extLst>
      <p:ext uri="{BB962C8B-B14F-4D97-AF65-F5344CB8AC3E}">
        <p14:creationId xmlns:p14="http://schemas.microsoft.com/office/powerpoint/2010/main" val="3259137890"/>
      </p:ext>
    </p:extLst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For </a:t>
            </a:r>
            <a:r>
              <a:rPr lang="en-US" sz="2800" dirty="0"/>
              <a:t>which achievement is Suleiman </a:t>
            </a:r>
            <a:r>
              <a:rPr lang="en-US" sz="2800" dirty="0" smtClean="0"/>
              <a:t>the Magnificent </a:t>
            </a:r>
            <a:r>
              <a:rPr lang="en-US" sz="2800" dirty="0"/>
              <a:t>best known</a:t>
            </a:r>
            <a:r>
              <a:rPr lang="en-US" sz="2800" dirty="0" smtClean="0"/>
              <a:t>?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(1) building the Dome of the Rock in Jerusalem</a:t>
            </a:r>
          </a:p>
          <a:p>
            <a:pPr marL="0" indent="0">
              <a:buNone/>
            </a:pPr>
            <a:r>
              <a:rPr lang="en-US" sz="2800" dirty="0"/>
              <a:t>(2) spreading Christianity into the </a:t>
            </a:r>
            <a:r>
              <a:rPr lang="en-US" sz="2800" dirty="0" smtClean="0"/>
              <a:t>Balkan Peninsula</a:t>
            </a:r>
            <a:endParaRPr lang="en-US" sz="2800" dirty="0"/>
          </a:p>
          <a:p>
            <a:pPr marL="0" indent="0">
              <a:buNone/>
            </a:pPr>
            <a:r>
              <a:rPr lang="en-US" sz="2800" dirty="0"/>
              <a:t>(3) conquering the Russian capital of Moscow</a:t>
            </a:r>
          </a:p>
          <a:p>
            <a:pPr marL="0" indent="0">
              <a:buNone/>
            </a:pPr>
            <a:r>
              <a:rPr lang="en-US" sz="2800" dirty="0"/>
              <a:t>(4) uniting the Ottoman Empire under </a:t>
            </a:r>
            <a:r>
              <a:rPr lang="en-US" sz="2800" dirty="0" smtClean="0"/>
              <a:t>an efficient </a:t>
            </a:r>
            <a:r>
              <a:rPr lang="en-US" sz="2800" dirty="0"/>
              <a:t>government structure</a:t>
            </a:r>
          </a:p>
        </p:txBody>
      </p:sp>
    </p:spTree>
    <p:extLst>
      <p:ext uri="{BB962C8B-B14F-4D97-AF65-F5344CB8AC3E}">
        <p14:creationId xmlns:p14="http://schemas.microsoft.com/office/powerpoint/2010/main" val="12647182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One similarity in the rule of Akbar the Great and</a:t>
            </a:r>
          </a:p>
          <a:p>
            <a:pPr marL="0" indent="0">
              <a:buNone/>
            </a:pPr>
            <a:r>
              <a:rPr lang="en-US" dirty="0"/>
              <a:t>the rule of Elizabeth I is that both leaders</a:t>
            </a:r>
          </a:p>
          <a:p>
            <a:pPr marL="0" indent="0">
              <a:buNone/>
            </a:pPr>
            <a:r>
              <a:rPr lang="en-US" dirty="0"/>
              <a:t>implemented policies that </a:t>
            </a:r>
            <a:r>
              <a:rPr lang="en-US" dirty="0" smtClean="0"/>
              <a:t>encouraged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compulsory education</a:t>
            </a:r>
          </a:p>
          <a:p>
            <a:pPr marL="0" indent="0">
              <a:buNone/>
            </a:pPr>
            <a:r>
              <a:rPr lang="en-US" dirty="0"/>
              <a:t>(2) military disarmament </a:t>
            </a:r>
          </a:p>
          <a:p>
            <a:pPr marL="0" indent="0">
              <a:buNone/>
            </a:pPr>
            <a:r>
              <a:rPr lang="en-US" dirty="0"/>
              <a:t>(3) voter participation</a:t>
            </a:r>
          </a:p>
          <a:p>
            <a:pPr marL="0" indent="0">
              <a:buNone/>
            </a:pPr>
            <a:r>
              <a:rPr lang="en-US" dirty="0"/>
              <a:t>(4) religious toleration</a:t>
            </a:r>
          </a:p>
        </p:txBody>
      </p:sp>
    </p:spTree>
    <p:extLst>
      <p:ext uri="{BB962C8B-B14F-4D97-AF65-F5344CB8AC3E}">
        <p14:creationId xmlns:p14="http://schemas.microsoft.com/office/powerpoint/2010/main" val="2044518009"/>
      </p:ext>
    </p:extLst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One way in which Akbar the Great, Suleiman the</a:t>
            </a:r>
          </a:p>
          <a:p>
            <a:pPr marL="0" indent="0">
              <a:buNone/>
            </a:pPr>
            <a:r>
              <a:rPr lang="en-US" dirty="0"/>
              <a:t>Magnificent, and Philip II are similar is that </a:t>
            </a:r>
            <a:r>
              <a:rPr lang="en-US" dirty="0" smtClean="0"/>
              <a:t>they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attempted to colonize the Americas </a:t>
            </a:r>
          </a:p>
          <a:p>
            <a:pPr marL="0" indent="0">
              <a:buNone/>
            </a:pPr>
            <a:r>
              <a:rPr lang="en-US" dirty="0"/>
              <a:t>(2) supported democratic reforms in </a:t>
            </a:r>
            <a:r>
              <a:rPr lang="en-US" dirty="0" smtClean="0"/>
              <a:t>their countries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(3) tried to make Christianity the </a:t>
            </a:r>
            <a:r>
              <a:rPr lang="en-US" dirty="0" smtClean="0"/>
              <a:t>dominant religion </a:t>
            </a:r>
            <a:r>
              <a:rPr lang="en-US" dirty="0"/>
              <a:t>of Asia</a:t>
            </a:r>
          </a:p>
          <a:p>
            <a:pPr marL="0" indent="0">
              <a:buNone/>
            </a:pPr>
            <a:r>
              <a:rPr lang="en-US" dirty="0"/>
              <a:t>(4) controlled large empires at the height of their</a:t>
            </a:r>
          </a:p>
          <a:p>
            <a:pPr marL="0" indent="0">
              <a:buNone/>
            </a:pPr>
            <a:r>
              <a:rPr lang="en-US" dirty="0"/>
              <a:t>power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778801"/>
      </p:ext>
    </p:extLst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Which event marked the rise in power of the</a:t>
            </a:r>
          </a:p>
          <a:p>
            <a:pPr marL="0" indent="0">
              <a:buNone/>
            </a:pPr>
            <a:r>
              <a:rPr lang="en-US" dirty="0"/>
              <a:t>Ottoman Empire in 1453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birth of Muhammad</a:t>
            </a:r>
          </a:p>
          <a:p>
            <a:pPr marL="0" indent="0">
              <a:buNone/>
            </a:pPr>
            <a:r>
              <a:rPr lang="en-US" dirty="0"/>
              <a:t>(2) conquest of Constantinople</a:t>
            </a:r>
          </a:p>
          <a:p>
            <a:pPr marL="0" indent="0">
              <a:buNone/>
            </a:pPr>
            <a:r>
              <a:rPr lang="en-US" dirty="0"/>
              <a:t>(3) siege of Vienna</a:t>
            </a:r>
          </a:p>
          <a:p>
            <a:pPr marL="0" indent="0">
              <a:buNone/>
            </a:pPr>
            <a:r>
              <a:rPr lang="en-US" dirty="0"/>
              <a:t>(4) death of Saladin</a:t>
            </a:r>
          </a:p>
        </p:txBody>
      </p:sp>
    </p:spTree>
    <p:extLst>
      <p:ext uri="{BB962C8B-B14F-4D97-AF65-F5344CB8AC3E}">
        <p14:creationId xmlns:p14="http://schemas.microsoft.com/office/powerpoint/2010/main" val="3810938716"/>
      </p:ext>
    </p:extLst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The restoration of Chinese rule, the voyages of</a:t>
            </a:r>
          </a:p>
          <a:p>
            <a:pPr marL="0" indent="0">
              <a:buNone/>
            </a:pPr>
            <a:r>
              <a:rPr lang="en-US" dirty="0" err="1"/>
              <a:t>Zheng</a:t>
            </a:r>
            <a:r>
              <a:rPr lang="en-US" dirty="0"/>
              <a:t> He, and the reintroduction of civil service</a:t>
            </a:r>
          </a:p>
          <a:p>
            <a:pPr marL="0" indent="0">
              <a:buNone/>
            </a:pPr>
            <a:r>
              <a:rPr lang="en-US" dirty="0"/>
              <a:t>examinations are all associated with </a:t>
            </a:r>
            <a:r>
              <a:rPr lang="en-US" dirty="0" smtClean="0"/>
              <a:t>the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Ming dynasty </a:t>
            </a:r>
            <a:r>
              <a:rPr lang="en-US" dirty="0" smtClean="0"/>
              <a:t>	(</a:t>
            </a:r>
            <a:r>
              <a:rPr lang="en-US" dirty="0"/>
              <a:t>3) Songhai Empire</a:t>
            </a:r>
          </a:p>
          <a:p>
            <a:pPr marL="0" indent="0">
              <a:buNone/>
            </a:pPr>
            <a:r>
              <a:rPr lang="en-US" dirty="0"/>
              <a:t>(2) </a:t>
            </a:r>
            <a:r>
              <a:rPr lang="en-US" dirty="0" err="1"/>
              <a:t>Abbassid</a:t>
            </a:r>
            <a:r>
              <a:rPr lang="en-US" dirty="0"/>
              <a:t> dynasty </a:t>
            </a:r>
            <a:r>
              <a:rPr lang="en-US" dirty="0" smtClean="0"/>
              <a:t>	(</a:t>
            </a:r>
            <a:r>
              <a:rPr lang="en-US" dirty="0"/>
              <a:t>4) Delhi sultanate</a:t>
            </a:r>
          </a:p>
        </p:txBody>
      </p:sp>
    </p:spTree>
    <p:extLst>
      <p:ext uri="{BB962C8B-B14F-4D97-AF65-F5344CB8AC3E}">
        <p14:creationId xmlns:p14="http://schemas.microsoft.com/office/powerpoint/2010/main" val="742137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Which change to Christian church practice was</a:t>
            </a:r>
          </a:p>
          <a:p>
            <a:pPr marL="0" indent="0">
              <a:buNone/>
            </a:pPr>
            <a:r>
              <a:rPr lang="en-US" sz="2400" dirty="0"/>
              <a:t>suggested by Martin Luther</a:t>
            </a:r>
            <a:r>
              <a:rPr lang="en-US" sz="2400" dirty="0" smtClean="0"/>
              <a:t>?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(1) increasing the sale of indulgences</a:t>
            </a:r>
          </a:p>
          <a:p>
            <a:pPr marL="0" indent="0">
              <a:buNone/>
            </a:pPr>
            <a:r>
              <a:rPr lang="en-US" sz="2400" dirty="0"/>
              <a:t>(2) installing statues of saints in churches</a:t>
            </a:r>
          </a:p>
          <a:p>
            <a:pPr marL="0" indent="0">
              <a:buNone/>
            </a:pPr>
            <a:r>
              <a:rPr lang="en-US" sz="2400" dirty="0"/>
              <a:t>(3) saying the mass in Latin so the faithful </a:t>
            </a:r>
            <a:r>
              <a:rPr lang="en-US" sz="2400" dirty="0" smtClean="0"/>
              <a:t>would learn </a:t>
            </a:r>
            <a:r>
              <a:rPr lang="en-US" sz="2400" dirty="0"/>
              <a:t>it</a:t>
            </a:r>
          </a:p>
          <a:p>
            <a:pPr marL="0" indent="0">
              <a:buNone/>
            </a:pPr>
            <a:r>
              <a:rPr lang="en-US" sz="2400" dirty="0"/>
              <a:t>(4) printing the Bible in the vernacular so </a:t>
            </a:r>
            <a:r>
              <a:rPr lang="en-US" sz="2400" dirty="0" smtClean="0"/>
              <a:t>all could </a:t>
            </a:r>
            <a:r>
              <a:rPr lang="en-US" sz="2400" dirty="0"/>
              <a:t>read it</a:t>
            </a:r>
          </a:p>
        </p:txBody>
      </p:sp>
    </p:spTree>
    <p:extLst>
      <p:ext uri="{BB962C8B-B14F-4D97-AF65-F5344CB8AC3E}">
        <p14:creationId xmlns:p14="http://schemas.microsoft.com/office/powerpoint/2010/main" val="1002118532"/>
      </p:ext>
    </p:extLst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Which form of government is associated with </a:t>
            </a:r>
            <a:r>
              <a:rPr lang="en-US" dirty="0" smtClean="0"/>
              <a:t>the reigns </a:t>
            </a:r>
            <a:r>
              <a:rPr lang="en-US" dirty="0"/>
              <a:t>of Suleiman the Magnificent, Akbar </a:t>
            </a:r>
            <a:r>
              <a:rPr lang="en-US" dirty="0" smtClean="0"/>
              <a:t>the Great</a:t>
            </a:r>
            <a:r>
              <a:rPr lang="en-US" dirty="0"/>
              <a:t>, and Peter the Great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constitutional monarchy</a:t>
            </a:r>
          </a:p>
          <a:p>
            <a:pPr marL="0" indent="0">
              <a:buNone/>
            </a:pPr>
            <a:r>
              <a:rPr lang="en-US" dirty="0"/>
              <a:t>(2) direct democracy</a:t>
            </a:r>
          </a:p>
          <a:p>
            <a:pPr marL="0" indent="0">
              <a:buNone/>
            </a:pPr>
            <a:r>
              <a:rPr lang="en-US" dirty="0"/>
              <a:t>(3) theocracy</a:t>
            </a:r>
          </a:p>
          <a:p>
            <a:pPr marL="0" indent="0">
              <a:buNone/>
            </a:pPr>
            <a:r>
              <a:rPr lang="en-US" dirty="0"/>
              <a:t>(4) absolute monarchy</a:t>
            </a:r>
          </a:p>
        </p:txBody>
      </p:sp>
    </p:spTree>
    <p:extLst>
      <p:ext uri="{BB962C8B-B14F-4D97-AF65-F5344CB8AC3E}">
        <p14:creationId xmlns:p14="http://schemas.microsoft.com/office/powerpoint/2010/main" val="3307029060"/>
      </p:ext>
    </p:extLst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2012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15 The location of the Ottoman Empire had an</a:t>
            </a:r>
          </a:p>
          <a:p>
            <a:pPr marL="0" indent="0">
              <a:buNone/>
            </a:pPr>
            <a:r>
              <a:rPr lang="en-US" dirty="0"/>
              <a:t>impact on </a:t>
            </a:r>
            <a:r>
              <a:rPr lang="en-US" dirty="0" smtClean="0"/>
              <a:t>the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trade between Europe and Asia</a:t>
            </a:r>
          </a:p>
          <a:p>
            <a:pPr marL="0" indent="0">
              <a:buNone/>
            </a:pPr>
            <a:r>
              <a:rPr lang="en-US" dirty="0"/>
              <a:t>(2) conquest of Spain by the Muslims</a:t>
            </a:r>
          </a:p>
          <a:p>
            <a:pPr marL="0" indent="0">
              <a:buNone/>
            </a:pPr>
            <a:r>
              <a:rPr lang="en-US" dirty="0"/>
              <a:t>(3) spread of Buddhism into Southeast Asia</a:t>
            </a:r>
          </a:p>
          <a:p>
            <a:pPr marL="0" indent="0">
              <a:buNone/>
            </a:pPr>
            <a:r>
              <a:rPr lang="en-US" dirty="0"/>
              <a:t>(4) decline in the Atlantic slave </a:t>
            </a:r>
            <a:r>
              <a:rPr lang="en-US" dirty="0" smtClean="0"/>
              <a:t>trade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16 The rule of Akbar the Great is important </a:t>
            </a:r>
            <a:r>
              <a:rPr lang="en-US" dirty="0" smtClean="0"/>
              <a:t> because he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admired legalism and emphasized oppression</a:t>
            </a:r>
          </a:p>
          <a:p>
            <a:pPr marL="0" indent="0">
              <a:buNone/>
            </a:pPr>
            <a:r>
              <a:rPr lang="en-US" dirty="0"/>
              <a:t>(2) recognized natural laws and </a:t>
            </a:r>
            <a:r>
              <a:rPr lang="en-US" dirty="0" smtClean="0"/>
              <a:t>supported democracy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(3) accepted diversity and practiced </a:t>
            </a:r>
            <a:r>
              <a:rPr lang="en-US" dirty="0" smtClean="0"/>
              <a:t>religious toleration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(4) supported equality and outlawed the </a:t>
            </a:r>
            <a:r>
              <a:rPr lang="en-US" dirty="0" smtClean="0"/>
              <a:t>caste system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710237"/>
      </p:ext>
    </p:extLst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Which factor most contributed to the cultural</a:t>
            </a:r>
          </a:p>
          <a:p>
            <a:pPr marL="0" indent="0">
              <a:buNone/>
            </a:pPr>
            <a:r>
              <a:rPr lang="en-US" sz="2800" dirty="0"/>
              <a:t>diversity of the Ottoman Empire</a:t>
            </a:r>
            <a:r>
              <a:rPr lang="en-US" sz="2800" dirty="0" smtClean="0"/>
              <a:t>?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(1) legal system based on the Qur’an (Koran)</a:t>
            </a:r>
          </a:p>
          <a:p>
            <a:pPr marL="0" indent="0">
              <a:buNone/>
            </a:pPr>
            <a:r>
              <a:rPr lang="en-US" sz="2800" dirty="0"/>
              <a:t>(2) central location spanning Europe, Africa, </a:t>
            </a:r>
            <a:r>
              <a:rPr lang="en-US" sz="2800" dirty="0" smtClean="0"/>
              <a:t>and Asia</a:t>
            </a:r>
            <a:endParaRPr lang="en-US" sz="2800" dirty="0"/>
          </a:p>
          <a:p>
            <a:pPr marL="0" indent="0">
              <a:buNone/>
            </a:pPr>
            <a:r>
              <a:rPr lang="en-US" sz="2800" dirty="0"/>
              <a:t>(3) alliances with the Russians and Hapsburgs</a:t>
            </a:r>
          </a:p>
          <a:p>
            <a:pPr marL="0" indent="0">
              <a:buNone/>
            </a:pPr>
            <a:r>
              <a:rPr lang="en-US" sz="2800" dirty="0"/>
              <a:t>(4) reliance on colonies in the Americas</a:t>
            </a:r>
          </a:p>
        </p:txBody>
      </p:sp>
    </p:spTree>
    <p:extLst>
      <p:ext uri="{BB962C8B-B14F-4D97-AF65-F5344CB8AC3E}">
        <p14:creationId xmlns:p14="http://schemas.microsoft.com/office/powerpoint/2010/main" val="1653113462"/>
      </p:ext>
    </p:extLst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One similarity in the policies of Louis XIV and of</a:t>
            </a:r>
          </a:p>
          <a:p>
            <a:pPr marL="0" indent="0">
              <a:buNone/>
            </a:pPr>
            <a:r>
              <a:rPr lang="en-US" dirty="0"/>
              <a:t>Suleiman the Magnificent is that both </a:t>
            </a:r>
            <a:r>
              <a:rPr lang="en-US" dirty="0" smtClean="0"/>
              <a:t>leaders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expanded their empires in the Americas</a:t>
            </a:r>
          </a:p>
          <a:p>
            <a:pPr marL="0" indent="0">
              <a:buNone/>
            </a:pPr>
            <a:r>
              <a:rPr lang="en-US" dirty="0"/>
              <a:t>(2) encouraged the growth of democracy</a:t>
            </a:r>
          </a:p>
          <a:p>
            <a:pPr marL="0" indent="0">
              <a:buNone/>
            </a:pPr>
            <a:r>
              <a:rPr lang="en-US" dirty="0"/>
              <a:t>(3) increased the power of their central</a:t>
            </a:r>
          </a:p>
          <a:p>
            <a:pPr marL="0" indent="0">
              <a:buNone/>
            </a:pPr>
            <a:r>
              <a:rPr lang="en-US" dirty="0"/>
              <a:t>governments</a:t>
            </a:r>
          </a:p>
          <a:p>
            <a:pPr marL="0" indent="0">
              <a:buNone/>
            </a:pPr>
            <a:r>
              <a:rPr lang="en-US" dirty="0"/>
              <a:t>(4) abolished the bureaucracy</a:t>
            </a:r>
          </a:p>
        </p:txBody>
      </p:sp>
    </p:spTree>
    <p:extLst>
      <p:ext uri="{BB962C8B-B14F-4D97-AF65-F5344CB8AC3E}">
        <p14:creationId xmlns:p14="http://schemas.microsoft.com/office/powerpoint/2010/main" val="447117847"/>
      </p:ext>
    </p:extLst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 During the Ming dynasty, why did China enjoy a</a:t>
            </a:r>
          </a:p>
          <a:p>
            <a:pPr marL="0" indent="0">
              <a:buNone/>
            </a:pPr>
            <a:r>
              <a:rPr lang="en-US" dirty="0"/>
              <a:t>favorable balance of trade with Europe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The Ming dynasty imported </a:t>
            </a:r>
            <a:r>
              <a:rPr lang="en-US" dirty="0" smtClean="0"/>
              <a:t>numerous manufactured </a:t>
            </a:r>
            <a:r>
              <a:rPr lang="en-US" dirty="0"/>
              <a:t>goods from Europe.</a:t>
            </a:r>
          </a:p>
          <a:p>
            <a:pPr marL="0" indent="0">
              <a:buNone/>
            </a:pPr>
            <a:r>
              <a:rPr lang="en-US" dirty="0"/>
              <a:t>(2) China exported large quantities of opium </a:t>
            </a:r>
            <a:r>
              <a:rPr lang="en-US" dirty="0" smtClean="0"/>
              <a:t>to European </a:t>
            </a:r>
            <a:r>
              <a:rPr lang="en-US" dirty="0"/>
              <a:t>traders.</a:t>
            </a:r>
          </a:p>
          <a:p>
            <a:pPr marL="0" indent="0">
              <a:buNone/>
            </a:pPr>
            <a:r>
              <a:rPr lang="en-US" dirty="0"/>
              <a:t>(3) Chinese silk continued to be in high </a:t>
            </a:r>
            <a:r>
              <a:rPr lang="en-US" dirty="0" smtClean="0"/>
              <a:t>demand in </a:t>
            </a:r>
            <a:r>
              <a:rPr lang="en-US" dirty="0"/>
              <a:t>Europe.</a:t>
            </a:r>
          </a:p>
          <a:p>
            <a:pPr marL="0" indent="0">
              <a:buNone/>
            </a:pPr>
            <a:r>
              <a:rPr lang="en-US" dirty="0"/>
              <a:t>(4) The Ming dynasty paid tribute to </a:t>
            </a:r>
            <a:r>
              <a:rPr lang="en-US" dirty="0" smtClean="0"/>
              <a:t>European traders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18577034"/>
      </p:ext>
    </p:extLst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Akbar the Great, Suleiman the Magnificent, and</a:t>
            </a:r>
          </a:p>
          <a:p>
            <a:pPr marL="0" indent="0">
              <a:buNone/>
            </a:pPr>
            <a:r>
              <a:rPr lang="en-US" dirty="0"/>
              <a:t>Louis XIV are all rulers associated with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natural rights </a:t>
            </a:r>
            <a:r>
              <a:rPr lang="en-US" dirty="0" smtClean="0"/>
              <a:t>	(</a:t>
            </a:r>
            <a:r>
              <a:rPr lang="en-US" dirty="0"/>
              <a:t>3) religious toleration</a:t>
            </a:r>
          </a:p>
          <a:p>
            <a:pPr marL="0" indent="0">
              <a:buNone/>
            </a:pPr>
            <a:r>
              <a:rPr lang="en-US" dirty="0"/>
              <a:t>(2) filial piety </a:t>
            </a:r>
            <a:r>
              <a:rPr lang="en-US" dirty="0" smtClean="0"/>
              <a:t>		(</a:t>
            </a:r>
            <a:r>
              <a:rPr lang="en-US" dirty="0"/>
              <a:t>4) absolutism</a:t>
            </a:r>
          </a:p>
        </p:txBody>
      </p:sp>
    </p:spTree>
    <p:extLst>
      <p:ext uri="{BB962C8B-B14F-4D97-AF65-F5344CB8AC3E}">
        <p14:creationId xmlns:p14="http://schemas.microsoft.com/office/powerpoint/2010/main" val="2653287808"/>
      </p:ext>
    </p:extLst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dirty="0"/>
              <a:t>The Ming emperor banned the building of </a:t>
            </a:r>
            <a:r>
              <a:rPr lang="en-US" dirty="0" smtClean="0"/>
              <a:t>large oceangoing </a:t>
            </a:r>
            <a:r>
              <a:rPr lang="en-US" dirty="0"/>
              <a:t>ships in 1433.</a:t>
            </a:r>
          </a:p>
          <a:p>
            <a:pPr marL="0" indent="0">
              <a:buNone/>
            </a:pPr>
            <a:r>
              <a:rPr lang="en-US" dirty="0"/>
              <a:t>• The Tokugawa shogun issued the Act </a:t>
            </a:r>
            <a:r>
              <a:rPr lang="en-US" dirty="0" smtClean="0"/>
              <a:t>of Seclusion </a:t>
            </a:r>
            <a:r>
              <a:rPr lang="en-US" dirty="0"/>
              <a:t>in 1636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One way in which these historical occurrences are</a:t>
            </a:r>
          </a:p>
          <a:p>
            <a:pPr marL="0" indent="0">
              <a:buNone/>
            </a:pPr>
            <a:r>
              <a:rPr lang="en-US" dirty="0"/>
              <a:t>similar is that both led to </a:t>
            </a:r>
            <a:r>
              <a:rPr lang="en-US" dirty="0" smtClean="0"/>
              <a:t>increased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social mobility </a:t>
            </a:r>
            <a:r>
              <a:rPr lang="en-US" dirty="0" smtClean="0"/>
              <a:t>	(</a:t>
            </a:r>
            <a:r>
              <a:rPr lang="en-US" dirty="0"/>
              <a:t>3) cultural diffusion</a:t>
            </a:r>
          </a:p>
          <a:p>
            <a:pPr marL="0" indent="0">
              <a:buNone/>
            </a:pPr>
            <a:r>
              <a:rPr lang="en-US" dirty="0"/>
              <a:t>(2) globalization </a:t>
            </a:r>
            <a:r>
              <a:rPr lang="en-US" dirty="0" smtClean="0"/>
              <a:t>		(</a:t>
            </a:r>
            <a:r>
              <a:rPr lang="en-US" dirty="0"/>
              <a:t>4) isolation</a:t>
            </a:r>
          </a:p>
        </p:txBody>
      </p:sp>
    </p:spTree>
    <p:extLst>
      <p:ext uri="{BB962C8B-B14F-4D97-AF65-F5344CB8AC3E}">
        <p14:creationId xmlns:p14="http://schemas.microsoft.com/office/powerpoint/2010/main" val="2473704672"/>
      </p:ext>
    </p:extLst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One way in which the Ming dynasty in the early</a:t>
            </a:r>
          </a:p>
          <a:p>
            <a:pPr marL="0" indent="0">
              <a:buNone/>
            </a:pPr>
            <a:r>
              <a:rPr lang="en-US" dirty="0"/>
              <a:t>1400s and the Spanish monarchy in the late </a:t>
            </a:r>
            <a:r>
              <a:rPr lang="en-US" dirty="0" smtClean="0"/>
              <a:t>1400s are </a:t>
            </a:r>
            <a:r>
              <a:rPr lang="en-US" dirty="0"/>
              <a:t>similar is that both </a:t>
            </a:r>
            <a:r>
              <a:rPr lang="en-US" dirty="0" smtClean="0"/>
              <a:t>governments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promoted religious diversity</a:t>
            </a:r>
          </a:p>
          <a:p>
            <a:pPr marL="0" indent="0">
              <a:buNone/>
            </a:pPr>
            <a:r>
              <a:rPr lang="en-US" dirty="0"/>
              <a:t>(2) encouraged democratic reforms</a:t>
            </a:r>
          </a:p>
          <a:p>
            <a:pPr marL="0" indent="0">
              <a:buNone/>
            </a:pPr>
            <a:r>
              <a:rPr lang="en-US" dirty="0"/>
              <a:t>(3) emphasized equal rights for women</a:t>
            </a:r>
          </a:p>
          <a:p>
            <a:pPr marL="0" indent="0">
              <a:buNone/>
            </a:pPr>
            <a:r>
              <a:rPr lang="en-US" dirty="0"/>
              <a:t>(4) supported the expansion of overseas trade</a:t>
            </a:r>
          </a:p>
        </p:txBody>
      </p:sp>
    </p:spTree>
    <p:extLst>
      <p:ext uri="{BB962C8B-B14F-4D97-AF65-F5344CB8AC3E}">
        <p14:creationId xmlns:p14="http://schemas.microsoft.com/office/powerpoint/2010/main" val="761786054"/>
      </p:ext>
    </p:extLst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• Captured the city of Constantinople in 1453</a:t>
            </a:r>
          </a:p>
          <a:p>
            <a:pPr marL="0" indent="0">
              <a:buNone/>
            </a:pPr>
            <a:r>
              <a:rPr lang="en-US" dirty="0"/>
              <a:t>• Benefited from rich trade along </a:t>
            </a:r>
            <a:r>
              <a:rPr lang="en-US" dirty="0" smtClean="0"/>
              <a:t>the Mediterranean </a:t>
            </a:r>
            <a:r>
              <a:rPr lang="en-US" dirty="0"/>
              <a:t>Sea</a:t>
            </a:r>
          </a:p>
          <a:p>
            <a:pPr marL="0" indent="0">
              <a:buNone/>
            </a:pPr>
            <a:r>
              <a:rPr lang="en-US" dirty="0"/>
              <a:t>• Ruled by Suleiman the </a:t>
            </a:r>
            <a:r>
              <a:rPr lang="en-US" dirty="0" smtClean="0"/>
              <a:t>Lawgiver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Which empire best fits these descriptions?</a:t>
            </a:r>
          </a:p>
          <a:p>
            <a:pPr marL="0" indent="0">
              <a:buNone/>
            </a:pPr>
            <a:r>
              <a:rPr lang="en-US" dirty="0"/>
              <a:t>(1) Roman </a:t>
            </a:r>
            <a:r>
              <a:rPr lang="en-US" dirty="0" smtClean="0"/>
              <a:t>			(</a:t>
            </a:r>
            <a:r>
              <a:rPr lang="en-US" dirty="0"/>
              <a:t>3) Mongol</a:t>
            </a:r>
          </a:p>
          <a:p>
            <a:pPr marL="0" indent="0">
              <a:buNone/>
            </a:pPr>
            <a:r>
              <a:rPr lang="en-US" dirty="0"/>
              <a:t>(2) Ottoman </a:t>
            </a:r>
            <a:r>
              <a:rPr lang="en-US" dirty="0" smtClean="0"/>
              <a:t>		(</a:t>
            </a:r>
            <a:r>
              <a:rPr lang="en-US" dirty="0"/>
              <a:t>4) Songhai</a:t>
            </a:r>
          </a:p>
        </p:txBody>
      </p:sp>
    </p:spTree>
    <p:extLst>
      <p:ext uri="{BB962C8B-B14F-4D97-AF65-F5344CB8AC3E}">
        <p14:creationId xmlns:p14="http://schemas.microsoft.com/office/powerpoint/2010/main" val="3924149346"/>
      </p:ext>
    </p:extLst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One way in which Akbar the Great, Ivan the</a:t>
            </a:r>
          </a:p>
          <a:p>
            <a:pPr marL="0" indent="0">
              <a:buNone/>
            </a:pPr>
            <a:r>
              <a:rPr lang="en-US" dirty="0"/>
              <a:t>Terrible, and Louis XIV are similar is that they</a:t>
            </a:r>
          </a:p>
          <a:p>
            <a:pPr marL="0" indent="0">
              <a:buNone/>
            </a:pPr>
            <a:r>
              <a:rPr lang="en-US" dirty="0"/>
              <a:t>were </a:t>
            </a:r>
            <a:r>
              <a:rPr lang="en-US" dirty="0" smtClean="0"/>
              <a:t>all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theocratic rulers (3) absolute rulers</a:t>
            </a:r>
          </a:p>
          <a:p>
            <a:pPr marL="0" indent="0">
              <a:buNone/>
            </a:pPr>
            <a:r>
              <a:rPr lang="en-US" dirty="0"/>
              <a:t>(2) elected leaders (4) enlightened despots</a:t>
            </a:r>
          </a:p>
        </p:txBody>
      </p:sp>
    </p:spTree>
    <p:extLst>
      <p:ext uri="{BB962C8B-B14F-4D97-AF65-F5344CB8AC3E}">
        <p14:creationId xmlns:p14="http://schemas.microsoft.com/office/powerpoint/2010/main" val="28255962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Which action led most directly to divisions </a:t>
            </a:r>
            <a:r>
              <a:rPr lang="en-US" sz="2400" dirty="0" smtClean="0"/>
              <a:t>in Christianity </a:t>
            </a:r>
            <a:r>
              <a:rPr lang="en-US" sz="2400" dirty="0"/>
              <a:t>in western Europe</a:t>
            </a:r>
            <a:r>
              <a:rPr lang="en-US" sz="2400" dirty="0" smtClean="0"/>
              <a:t>?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(1) Pope Urban II calling for the Crusades</a:t>
            </a:r>
          </a:p>
          <a:p>
            <a:pPr marL="0" indent="0">
              <a:buNone/>
            </a:pPr>
            <a:r>
              <a:rPr lang="en-US" sz="2400" dirty="0"/>
              <a:t>(2) King John signing the Magna </a:t>
            </a:r>
            <a:r>
              <a:rPr lang="en-US" sz="2400" dirty="0" err="1"/>
              <a:t>Carta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(3) German cities establishing the </a:t>
            </a:r>
            <a:r>
              <a:rPr lang="en-US" sz="2400" dirty="0" smtClean="0"/>
              <a:t>Hanseatic League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(4) Martin Luther posting the Ninety-five Theses</a:t>
            </a:r>
          </a:p>
        </p:txBody>
      </p:sp>
    </p:spTree>
    <p:extLst>
      <p:ext uri="{BB962C8B-B14F-4D97-AF65-F5344CB8AC3E}">
        <p14:creationId xmlns:p14="http://schemas.microsoft.com/office/powerpoint/2010/main" val="2713871013"/>
      </p:ext>
    </p:extLst>
  </p:cSld>
  <p:clrMapOvr>
    <a:masterClrMapping/>
  </p:clrMapOvr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By closing Japanese harbors to most foreigners </a:t>
            </a:r>
            <a:r>
              <a:rPr lang="en-US" dirty="0" smtClean="0"/>
              <a:t>in the </a:t>
            </a:r>
            <a:r>
              <a:rPr lang="en-US" dirty="0"/>
              <a:t>1600s, the Tokugawa </a:t>
            </a:r>
            <a:r>
              <a:rPr lang="en-US" dirty="0" err="1"/>
              <a:t>shogunate</a:t>
            </a:r>
            <a:r>
              <a:rPr lang="en-US" dirty="0"/>
              <a:t> attempted </a:t>
            </a:r>
            <a:r>
              <a:rPr lang="en-US" dirty="0" smtClean="0"/>
              <a:t>to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protect Japan from European influence</a:t>
            </a:r>
          </a:p>
          <a:p>
            <a:pPr marL="0" indent="0">
              <a:buNone/>
            </a:pPr>
            <a:r>
              <a:rPr lang="en-US" dirty="0"/>
              <a:t>(2) increase Japanese agricultural production</a:t>
            </a:r>
          </a:p>
          <a:p>
            <a:pPr marL="0" indent="0">
              <a:buNone/>
            </a:pPr>
            <a:r>
              <a:rPr lang="en-US" dirty="0"/>
              <a:t>(3) eliminate Japan’s influence on Southeast Asia</a:t>
            </a:r>
          </a:p>
          <a:p>
            <a:pPr marL="0" indent="0">
              <a:buNone/>
            </a:pPr>
            <a:r>
              <a:rPr lang="en-US" dirty="0"/>
              <a:t>(4) destroy traditional Japanese culture</a:t>
            </a:r>
          </a:p>
        </p:txBody>
      </p:sp>
    </p:spTree>
    <p:extLst>
      <p:ext uri="{BB962C8B-B14F-4D97-AF65-F5344CB8AC3E}">
        <p14:creationId xmlns:p14="http://schemas.microsoft.com/office/powerpoint/2010/main" val="1707568941"/>
      </p:ext>
    </p:extLst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The Ottomans were a strong trading empire</a:t>
            </a:r>
          </a:p>
          <a:p>
            <a:pPr marL="0" indent="0">
              <a:buNone/>
            </a:pPr>
            <a:r>
              <a:rPr lang="en-US" dirty="0"/>
              <a:t>through the mid-1600s because </a:t>
            </a:r>
            <a:r>
              <a:rPr lang="en-US" dirty="0" smtClean="0"/>
              <a:t>they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controlled access to the eastern </a:t>
            </a:r>
            <a:r>
              <a:rPr lang="en-US" dirty="0" smtClean="0"/>
              <a:t>Mediterranean Sea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(2) had the most powerful navy in the world</a:t>
            </a:r>
          </a:p>
          <a:p>
            <a:pPr marL="0" indent="0">
              <a:buNone/>
            </a:pPr>
            <a:r>
              <a:rPr lang="en-US" dirty="0"/>
              <a:t>(3) dominated West African caravan routes</a:t>
            </a:r>
          </a:p>
          <a:p>
            <a:pPr marL="0" indent="0">
              <a:buNone/>
            </a:pPr>
            <a:r>
              <a:rPr lang="en-US" dirty="0"/>
              <a:t>(4) conquered most of Asia</a:t>
            </a:r>
          </a:p>
        </p:txBody>
      </p:sp>
    </p:spTree>
    <p:extLst>
      <p:ext uri="{BB962C8B-B14F-4D97-AF65-F5344CB8AC3E}">
        <p14:creationId xmlns:p14="http://schemas.microsoft.com/office/powerpoint/2010/main" val="2172088022"/>
      </p:ext>
    </p:extLst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• Captured the city of Constantinople in 1453</a:t>
            </a:r>
          </a:p>
          <a:p>
            <a:pPr marL="0" indent="0">
              <a:buNone/>
            </a:pPr>
            <a:r>
              <a:rPr lang="en-US" sz="2400" dirty="0"/>
              <a:t>• Benefited from rich trade along </a:t>
            </a:r>
            <a:r>
              <a:rPr lang="en-US" sz="2400" dirty="0" smtClean="0"/>
              <a:t>the Mediterranean </a:t>
            </a:r>
            <a:r>
              <a:rPr lang="en-US" sz="2400" dirty="0"/>
              <a:t>Sea</a:t>
            </a:r>
          </a:p>
          <a:p>
            <a:pPr marL="0" indent="0">
              <a:buNone/>
            </a:pPr>
            <a:r>
              <a:rPr lang="en-US" sz="2400" dirty="0"/>
              <a:t>• Ruled by Suleiman the </a:t>
            </a:r>
            <a:r>
              <a:rPr lang="en-US" sz="2400" dirty="0" smtClean="0"/>
              <a:t>Lawgiver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Which empire best fits these descriptions?</a:t>
            </a:r>
          </a:p>
          <a:p>
            <a:pPr marL="0" indent="0">
              <a:buNone/>
            </a:pPr>
            <a:r>
              <a:rPr lang="en-US" sz="2400" dirty="0"/>
              <a:t>(1) Roman </a:t>
            </a:r>
            <a:r>
              <a:rPr lang="en-US" sz="2400" dirty="0" smtClean="0"/>
              <a:t>			(</a:t>
            </a:r>
            <a:r>
              <a:rPr lang="en-US" sz="2400" dirty="0"/>
              <a:t>3) Mongol</a:t>
            </a:r>
          </a:p>
          <a:p>
            <a:pPr marL="0" indent="0">
              <a:buNone/>
            </a:pPr>
            <a:r>
              <a:rPr lang="en-US" sz="2400" dirty="0"/>
              <a:t>(2) Ottoman </a:t>
            </a:r>
            <a:r>
              <a:rPr lang="en-US" sz="2400" dirty="0" smtClean="0"/>
              <a:t>			(</a:t>
            </a:r>
            <a:r>
              <a:rPr lang="en-US" sz="2400" dirty="0"/>
              <a:t>4) Songhai</a:t>
            </a:r>
          </a:p>
        </p:txBody>
      </p:sp>
    </p:spTree>
    <p:extLst>
      <p:ext uri="{BB962C8B-B14F-4D97-AF65-F5344CB8AC3E}">
        <p14:creationId xmlns:p14="http://schemas.microsoft.com/office/powerpoint/2010/main" val="3491939137"/>
      </p:ext>
    </p:extLst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One way in which Suleiman the Magnificent and</a:t>
            </a:r>
          </a:p>
          <a:p>
            <a:pPr marL="0" indent="0">
              <a:buNone/>
            </a:pPr>
            <a:r>
              <a:rPr lang="en-US" dirty="0"/>
              <a:t>Akbar the Great are similar is that they both</a:t>
            </a:r>
          </a:p>
          <a:p>
            <a:pPr marL="0" indent="0">
              <a:buNone/>
            </a:pPr>
            <a:r>
              <a:rPr lang="en-US" dirty="0"/>
              <a:t>brought about periods </a:t>
            </a:r>
            <a:r>
              <a:rPr lang="en-US" dirty="0" smtClean="0"/>
              <a:t>of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political stability and religious tolerance</a:t>
            </a:r>
          </a:p>
          <a:p>
            <a:pPr marL="0" indent="0">
              <a:buNone/>
            </a:pPr>
            <a:r>
              <a:rPr lang="en-US" dirty="0"/>
              <a:t>(2) religious conquest and persecution</a:t>
            </a:r>
          </a:p>
          <a:p>
            <a:pPr marL="0" indent="0">
              <a:buNone/>
            </a:pPr>
            <a:r>
              <a:rPr lang="en-US" dirty="0"/>
              <a:t>(3) isolationism and cultural stagnation</a:t>
            </a:r>
          </a:p>
          <a:p>
            <a:pPr marL="0" indent="0">
              <a:buNone/>
            </a:pPr>
            <a:r>
              <a:rPr lang="en-US" dirty="0"/>
              <a:t>(4) modernization and political disunity</a:t>
            </a:r>
          </a:p>
        </p:txBody>
      </p:sp>
    </p:spTree>
    <p:extLst>
      <p:ext uri="{BB962C8B-B14F-4D97-AF65-F5344CB8AC3E}">
        <p14:creationId xmlns:p14="http://schemas.microsoft.com/office/powerpoint/2010/main" val="2757254558"/>
      </p:ext>
    </p:extLst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DBQ – Aug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For a variety of reasons, groups have set out to conquer other regions or </a:t>
            </a:r>
            <a:r>
              <a:rPr lang="en-US" dirty="0" smtClean="0"/>
              <a:t>people using </a:t>
            </a:r>
            <a:r>
              <a:rPr lang="en-US" dirty="0"/>
              <a:t>various methods of force. These groups include the Mongols, the </a:t>
            </a:r>
            <a:r>
              <a:rPr lang="en-US" dirty="0" smtClean="0"/>
              <a:t>Spanish, and </a:t>
            </a:r>
            <a:r>
              <a:rPr lang="en-US" dirty="0"/>
              <a:t>the Ottoman. Their conquests have had an impact on both the conqueror </a:t>
            </a:r>
            <a:r>
              <a:rPr lang="en-US" dirty="0" smtClean="0"/>
              <a:t>and the </a:t>
            </a:r>
            <a:r>
              <a:rPr lang="en-US" dirty="0"/>
              <a:t>conquered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Task: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Choose </a:t>
            </a:r>
            <a:r>
              <a:rPr lang="en-US" dirty="0"/>
              <a:t>two groups engaged in conquest mentioned in the historical </a:t>
            </a:r>
            <a:r>
              <a:rPr lang="en-US"/>
              <a:t>context </a:t>
            </a:r>
            <a:r>
              <a:rPr lang="en-US" smtClean="0"/>
              <a:t>and for </a:t>
            </a:r>
            <a:r>
              <a:rPr lang="en-US" dirty="0"/>
              <a:t>each</a:t>
            </a:r>
          </a:p>
          <a:p>
            <a:pPr marL="0" indent="0">
              <a:buNone/>
            </a:pPr>
            <a:r>
              <a:rPr lang="en-US" dirty="0"/>
              <a:t>• Explain a reason for the conquest</a:t>
            </a:r>
          </a:p>
          <a:p>
            <a:pPr marL="0" indent="0">
              <a:buNone/>
            </a:pPr>
            <a:r>
              <a:rPr lang="en-US" dirty="0"/>
              <a:t>• Explain how the conquest was achieved</a:t>
            </a:r>
          </a:p>
          <a:p>
            <a:pPr marL="0" indent="0">
              <a:buNone/>
            </a:pPr>
            <a:r>
              <a:rPr lang="en-US" dirty="0"/>
              <a:t>• Discuss an impact of the conquest</a:t>
            </a:r>
          </a:p>
        </p:txBody>
      </p:sp>
    </p:spTree>
    <p:extLst>
      <p:ext uri="{BB962C8B-B14F-4D97-AF65-F5344CB8AC3E}">
        <p14:creationId xmlns:p14="http://schemas.microsoft.com/office/powerpoint/2010/main" val="17175621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One impact Gutenberg’s printing press had on</a:t>
            </a:r>
          </a:p>
          <a:p>
            <a:pPr marL="0" indent="0">
              <a:buNone/>
            </a:pPr>
            <a:r>
              <a:rPr lang="en-US" dirty="0"/>
              <a:t>western Europe </a:t>
            </a:r>
            <a:r>
              <a:rPr lang="en-US" dirty="0" smtClean="0"/>
              <a:t>was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the spread of Martin Luther’s ideas</a:t>
            </a:r>
          </a:p>
          <a:p>
            <a:pPr marL="0" indent="0">
              <a:buNone/>
            </a:pPr>
            <a:r>
              <a:rPr lang="en-US" dirty="0"/>
              <a:t>(2) a decrease in the number of universities</a:t>
            </a:r>
          </a:p>
          <a:p>
            <a:pPr marL="0" indent="0">
              <a:buNone/>
            </a:pPr>
            <a:r>
              <a:rPr lang="en-US" dirty="0"/>
              <a:t>(3) a decline in literacy</a:t>
            </a:r>
          </a:p>
          <a:p>
            <a:pPr marL="0" indent="0">
              <a:buNone/>
            </a:pPr>
            <a:r>
              <a:rPr lang="en-US" dirty="0"/>
              <a:t>(4) the unification of the Holy Roman Empire</a:t>
            </a:r>
          </a:p>
        </p:txBody>
      </p:sp>
    </p:spTree>
    <p:extLst>
      <p:ext uri="{BB962C8B-B14F-4D97-AF65-F5344CB8AC3E}">
        <p14:creationId xmlns:p14="http://schemas.microsoft.com/office/powerpoint/2010/main" val="41963015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5257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Speaker A: The chief problem with the </a:t>
            </a:r>
            <a:r>
              <a:rPr lang="en-US" sz="2000" dirty="0" smtClean="0"/>
              <a:t>Roman Catholic </a:t>
            </a:r>
            <a:r>
              <a:rPr lang="en-US" sz="2000" dirty="0"/>
              <a:t>Church is the practice of </a:t>
            </a:r>
            <a:r>
              <a:rPr lang="en-US" sz="2000" dirty="0" smtClean="0"/>
              <a:t>selling indulgences</a:t>
            </a:r>
            <a:r>
              <a:rPr lang="en-US" sz="2000" dirty="0"/>
              <a:t>. The only way for </a:t>
            </a:r>
            <a:r>
              <a:rPr lang="en-US" sz="2000" dirty="0" smtClean="0"/>
              <a:t>Christians to </a:t>
            </a:r>
            <a:r>
              <a:rPr lang="en-US" sz="2000" dirty="0"/>
              <a:t>receive salvation </a:t>
            </a:r>
            <a:r>
              <a:rPr lang="en-US" sz="2000" dirty="0" smtClean="0"/>
              <a:t>is through </a:t>
            </a:r>
            <a:r>
              <a:rPr lang="en-US" sz="2000" dirty="0"/>
              <a:t>faith alone.</a:t>
            </a:r>
          </a:p>
          <a:p>
            <a:pPr marL="0" indent="0">
              <a:buNone/>
            </a:pPr>
            <a:r>
              <a:rPr lang="en-US" sz="2000" dirty="0"/>
              <a:t>Speaker B: If Christians want to be saved, </a:t>
            </a:r>
            <a:r>
              <a:rPr lang="en-US" sz="2000" dirty="0" smtClean="0"/>
              <a:t>they should </a:t>
            </a:r>
            <a:r>
              <a:rPr lang="en-US" sz="2000" dirty="0"/>
              <a:t>perform good deeds and ask </a:t>
            </a:r>
            <a:r>
              <a:rPr lang="en-US" sz="2000" dirty="0" smtClean="0"/>
              <a:t>for forgiveness </a:t>
            </a:r>
            <a:r>
              <a:rPr lang="en-US" sz="2000" dirty="0"/>
              <a:t>of sins. The granting </a:t>
            </a:r>
            <a:r>
              <a:rPr lang="en-US" sz="2000" dirty="0" smtClean="0"/>
              <a:t>of indulgences </a:t>
            </a:r>
            <a:r>
              <a:rPr lang="en-US" sz="2000" dirty="0"/>
              <a:t>allows Christians to </a:t>
            </a:r>
            <a:r>
              <a:rPr lang="en-US" sz="2000" dirty="0" smtClean="0"/>
              <a:t>be excused </a:t>
            </a:r>
            <a:r>
              <a:rPr lang="en-US" sz="2000" dirty="0"/>
              <a:t>for their sins.</a:t>
            </a:r>
          </a:p>
          <a:p>
            <a:pPr marL="0" indent="0">
              <a:buNone/>
            </a:pPr>
            <a:r>
              <a:rPr lang="en-US" sz="2000" dirty="0"/>
              <a:t>Speaker C: It is true that the Bible, and </a:t>
            </a:r>
            <a:r>
              <a:rPr lang="en-US" sz="2000" dirty="0" smtClean="0"/>
              <a:t>not members </a:t>
            </a:r>
            <a:r>
              <a:rPr lang="en-US" sz="2000" dirty="0"/>
              <a:t>of the clergy, is the </a:t>
            </a:r>
            <a:r>
              <a:rPr lang="en-US" sz="2000" dirty="0" smtClean="0"/>
              <a:t>ultimate source </a:t>
            </a:r>
            <a:r>
              <a:rPr lang="en-US" sz="2000" dirty="0"/>
              <a:t>of religious truth. However, </a:t>
            </a:r>
            <a:r>
              <a:rPr lang="en-US" sz="2000" dirty="0" smtClean="0"/>
              <a:t>God has </a:t>
            </a:r>
            <a:r>
              <a:rPr lang="en-US" sz="2000" dirty="0"/>
              <a:t>already decided who will be </a:t>
            </a:r>
            <a:r>
              <a:rPr lang="en-US" sz="2000" dirty="0" smtClean="0"/>
              <a:t>saved and </a:t>
            </a:r>
            <a:r>
              <a:rPr lang="en-US" sz="2000" dirty="0"/>
              <a:t>who will not.</a:t>
            </a:r>
          </a:p>
          <a:p>
            <a:pPr marL="0" indent="0">
              <a:buNone/>
            </a:pPr>
            <a:r>
              <a:rPr lang="en-US" sz="2000" dirty="0"/>
              <a:t>Speaker D: Since the Pope does not agree with </a:t>
            </a:r>
            <a:r>
              <a:rPr lang="en-US" sz="2000" dirty="0" smtClean="0"/>
              <a:t>my position</a:t>
            </a:r>
            <a:r>
              <a:rPr lang="en-US" sz="2000" dirty="0"/>
              <a:t>, I have decided to </a:t>
            </a:r>
            <a:r>
              <a:rPr lang="en-US" sz="2000" dirty="0" smtClean="0"/>
              <a:t>separate from </a:t>
            </a:r>
            <a:r>
              <a:rPr lang="en-US" sz="2000" dirty="0"/>
              <a:t>the Roman Catholic Church. I </a:t>
            </a:r>
            <a:r>
              <a:rPr lang="en-US" sz="2000" dirty="0" smtClean="0"/>
              <a:t>am now </a:t>
            </a:r>
            <a:r>
              <a:rPr lang="en-US" sz="2000" dirty="0"/>
              <a:t>not only the head of England </a:t>
            </a:r>
            <a:r>
              <a:rPr lang="en-US" sz="2000" dirty="0" smtClean="0"/>
              <a:t>but also </a:t>
            </a:r>
            <a:r>
              <a:rPr lang="en-US" sz="2000" dirty="0"/>
              <a:t>of the Anglican Church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15 Which speaker most closely reflects the ideas </a:t>
            </a:r>
            <a:r>
              <a:rPr lang="en-US" sz="2000" dirty="0" smtClean="0"/>
              <a:t>of Martin Luther?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16 Which speaker best supports the idea </a:t>
            </a:r>
            <a:r>
              <a:rPr lang="en-US" sz="2000" dirty="0" smtClean="0"/>
              <a:t>of predestination </a:t>
            </a:r>
            <a:r>
              <a:rPr lang="en-US" sz="2000" dirty="0"/>
              <a:t>taught by John Calvin</a:t>
            </a:r>
            <a:r>
              <a:rPr lang="en-US" sz="2000" dirty="0" smtClean="0"/>
              <a:t>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943246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/>
              <a:t>Which statement about the </a:t>
            </a:r>
            <a:r>
              <a:rPr lang="en-US" sz="2400" dirty="0" smtClean="0"/>
              <a:t>Protestant Reformation </a:t>
            </a:r>
            <a:r>
              <a:rPr lang="en-US" sz="2400" dirty="0"/>
              <a:t>is an opinion rather than a fact</a:t>
            </a:r>
            <a:r>
              <a:rPr lang="en-US" sz="2400" dirty="0" smtClean="0"/>
              <a:t>?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spcAft>
                <a:spcPts val="1800"/>
              </a:spcAft>
              <a:buNone/>
            </a:pPr>
            <a:r>
              <a:rPr lang="en-US" sz="2400" dirty="0"/>
              <a:t>(1) German princes revolted against the </a:t>
            </a:r>
            <a:r>
              <a:rPr lang="en-US" sz="2400" dirty="0" smtClean="0"/>
              <a:t>Holy Roman </a:t>
            </a:r>
            <a:r>
              <a:rPr lang="en-US" sz="2400" dirty="0"/>
              <a:t>Emperor.</a:t>
            </a:r>
          </a:p>
          <a:p>
            <a:pPr marL="0" indent="0">
              <a:spcAft>
                <a:spcPts val="1800"/>
              </a:spcAft>
              <a:buNone/>
            </a:pPr>
            <a:r>
              <a:rPr lang="en-US" sz="2400" dirty="0"/>
              <a:t>(2) Membership in the Catholic Church </a:t>
            </a:r>
            <a:r>
              <a:rPr lang="en-US" sz="2400" dirty="0" smtClean="0"/>
              <a:t>declined in </a:t>
            </a:r>
            <a:r>
              <a:rPr lang="en-US" sz="2400" dirty="0"/>
              <a:t>northern Europe.</a:t>
            </a:r>
          </a:p>
          <a:p>
            <a:pPr marL="0" indent="0">
              <a:spcAft>
                <a:spcPts val="1800"/>
              </a:spcAft>
              <a:buNone/>
            </a:pPr>
            <a:r>
              <a:rPr lang="en-US" sz="2400" dirty="0"/>
              <a:t>(3) European religious unity was disrupted </a:t>
            </a:r>
            <a:r>
              <a:rPr lang="en-US" sz="2400" dirty="0" smtClean="0"/>
              <a:t>by the </a:t>
            </a:r>
            <a:r>
              <a:rPr lang="en-US" sz="2400" dirty="0"/>
              <a:t>newly established religions.</a:t>
            </a:r>
          </a:p>
          <a:p>
            <a:pPr marL="0" indent="0">
              <a:spcAft>
                <a:spcPts val="1800"/>
              </a:spcAft>
              <a:buNone/>
            </a:pPr>
            <a:r>
              <a:rPr lang="en-US" sz="2400" dirty="0"/>
              <a:t>(4) Henry VIII led a stronger religious </a:t>
            </a:r>
            <a:r>
              <a:rPr lang="en-US" sz="2400" dirty="0" smtClean="0"/>
              <a:t>reform movement </a:t>
            </a:r>
            <a:r>
              <a:rPr lang="en-US" sz="2400" dirty="0"/>
              <a:t>than Martin Luther did.</a:t>
            </a:r>
          </a:p>
        </p:txBody>
      </p:sp>
    </p:spTree>
    <p:extLst>
      <p:ext uri="{BB962C8B-B14F-4D97-AF65-F5344CB8AC3E}">
        <p14:creationId xmlns:p14="http://schemas.microsoft.com/office/powerpoint/2010/main" val="2476096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Renaissance Europe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Began in Italy due to coast for trade, Byzantine monks fled from Constantinople bringing Greek/Roman ideas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Humanism</a:t>
            </a:r>
            <a:r>
              <a:rPr lang="en-US" dirty="0" smtClean="0"/>
              <a:t> </a:t>
            </a:r>
            <a:r>
              <a:rPr lang="en-US" dirty="0" smtClean="0"/>
              <a:t>– new way of thinking that emphasized </a:t>
            </a:r>
          </a:p>
          <a:p>
            <a:pPr marL="0" indent="0">
              <a:buNone/>
            </a:pPr>
            <a:r>
              <a:rPr lang="en-US" dirty="0" smtClean="0"/>
              <a:t>      reasoning and logic; new </a:t>
            </a:r>
            <a:r>
              <a:rPr lang="en-US" dirty="0" smtClean="0">
                <a:solidFill>
                  <a:srgbClr val="FF0000"/>
                </a:solidFill>
              </a:rPr>
              <a:t>secular</a:t>
            </a:r>
            <a:r>
              <a:rPr lang="en-US" dirty="0" smtClean="0"/>
              <a:t> interests</a:t>
            </a:r>
          </a:p>
          <a:p>
            <a:pPr lvl="1"/>
            <a:r>
              <a:rPr lang="en-US" dirty="0" smtClean="0"/>
              <a:t>Protestant Reformation</a:t>
            </a:r>
          </a:p>
          <a:p>
            <a:pPr lvl="1"/>
            <a:r>
              <a:rPr lang="en-US" dirty="0" smtClean="0"/>
              <a:t>Scientific Revolution</a:t>
            </a:r>
          </a:p>
          <a:p>
            <a:pPr lvl="1"/>
            <a:r>
              <a:rPr lang="en-US" dirty="0" smtClean="0"/>
              <a:t>Commercial Revolution</a:t>
            </a:r>
          </a:p>
          <a:p>
            <a:pPr lvl="1"/>
            <a:r>
              <a:rPr lang="en-US" dirty="0" smtClean="0"/>
              <a:t>Age of Exploration</a:t>
            </a:r>
          </a:p>
          <a:p>
            <a:pPr lvl="1"/>
            <a:r>
              <a:rPr lang="en-US" dirty="0" smtClean="0"/>
              <a:t>Enlightenment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Art that moves away from purely religious themes – </a:t>
            </a:r>
            <a:r>
              <a:rPr lang="en-US" dirty="0" smtClean="0">
                <a:solidFill>
                  <a:srgbClr val="FF0000"/>
                </a:solidFill>
              </a:rPr>
              <a:t>Leonardo da Vinci </a:t>
            </a:r>
            <a:r>
              <a:rPr lang="en-US" dirty="0" smtClean="0"/>
              <a:t>(Mona Lisa, inventor and artist), Michelangelo (Sistine Chapel), Botticelli (Birth of Venus) – depicting nudes, human anatomy, </a:t>
            </a:r>
            <a:r>
              <a:rPr lang="en-US" dirty="0" smtClean="0"/>
              <a:t>portraiture – use oil and </a:t>
            </a:r>
            <a:r>
              <a:rPr lang="en-US" dirty="0" smtClean="0">
                <a:solidFill>
                  <a:srgbClr val="FF0000"/>
                </a:solidFill>
              </a:rPr>
              <a:t>linear perspective </a:t>
            </a:r>
            <a:r>
              <a:rPr lang="en-US" dirty="0" smtClean="0"/>
              <a:t>(Brunelleschi) 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Vernacular</a:t>
            </a:r>
            <a:r>
              <a:rPr lang="en-US" dirty="0" smtClean="0"/>
              <a:t> literature replaces solely in Latin (Shakespeare)</a:t>
            </a:r>
            <a:endParaRPr lang="en-US" dirty="0"/>
          </a:p>
        </p:txBody>
      </p:sp>
      <p:pic>
        <p:nvPicPr>
          <p:cNvPr id="4" name="Picture 5" descr="1200-9001the-birth-of-venus-c-1485-post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216727"/>
            <a:ext cx="2628536" cy="2102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9148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One way in which Martin Luther’s Ninety-five</a:t>
            </a:r>
          </a:p>
          <a:p>
            <a:pPr marL="0" indent="0">
              <a:buNone/>
            </a:pPr>
            <a:r>
              <a:rPr lang="en-US" dirty="0"/>
              <a:t>Theses and Henry VIII’s Act of Supremacy are</a:t>
            </a:r>
          </a:p>
          <a:p>
            <a:pPr marL="0" indent="0">
              <a:buNone/>
            </a:pPr>
            <a:r>
              <a:rPr lang="en-US" dirty="0"/>
              <a:t>similar is that </a:t>
            </a:r>
            <a:r>
              <a:rPr lang="en-US" dirty="0" smtClean="0"/>
              <a:t>both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emphasize the importance of the Bible</a:t>
            </a:r>
          </a:p>
          <a:p>
            <a:pPr marL="0" indent="0">
              <a:buNone/>
            </a:pPr>
            <a:r>
              <a:rPr lang="en-US" dirty="0"/>
              <a:t>(2) caused the Thirty Years War</a:t>
            </a:r>
          </a:p>
          <a:p>
            <a:pPr marL="0" indent="0">
              <a:buNone/>
            </a:pPr>
            <a:r>
              <a:rPr lang="en-US" dirty="0"/>
              <a:t>(3) challenge the authority of the Catholic Church</a:t>
            </a:r>
          </a:p>
          <a:p>
            <a:pPr marL="0" indent="0">
              <a:buNone/>
            </a:pPr>
            <a:r>
              <a:rPr lang="en-US" dirty="0"/>
              <a:t>(4) helped to unify Christendom</a:t>
            </a:r>
          </a:p>
        </p:txBody>
      </p:sp>
    </p:spTree>
    <p:extLst>
      <p:ext uri="{BB962C8B-B14F-4D97-AF65-F5344CB8AC3E}">
        <p14:creationId xmlns:p14="http://schemas.microsoft.com/office/powerpoint/2010/main" val="32821465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One way in which the Council of </a:t>
            </a:r>
            <a:r>
              <a:rPr lang="en-US" dirty="0" smtClean="0"/>
              <a:t>Trent (1545–1563</a:t>
            </a:r>
            <a:r>
              <a:rPr lang="en-US" dirty="0"/>
              <a:t>) and the Versailles </a:t>
            </a:r>
            <a:r>
              <a:rPr lang="en-US" dirty="0" smtClean="0"/>
              <a:t>Conference (1918–1919</a:t>
            </a:r>
            <a:r>
              <a:rPr lang="en-US" dirty="0"/>
              <a:t>) are similar is that they </a:t>
            </a:r>
            <a:r>
              <a:rPr lang="en-US" dirty="0" smtClean="0"/>
              <a:t>both attempted to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restore stability after a period of conflict </a:t>
            </a:r>
            <a:r>
              <a:rPr lang="en-US" dirty="0" smtClean="0"/>
              <a:t>or disorder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(2) address economic concerns by </a:t>
            </a:r>
            <a:r>
              <a:rPr lang="en-US" dirty="0" smtClean="0"/>
              <a:t>lowering tariffs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(3) defend human rights by establishing </a:t>
            </a:r>
            <a:r>
              <a:rPr lang="en-US" dirty="0" smtClean="0"/>
              <a:t>written codes </a:t>
            </a:r>
            <a:r>
              <a:rPr lang="en-US" dirty="0"/>
              <a:t>of law </a:t>
            </a:r>
          </a:p>
          <a:p>
            <a:pPr marL="0" indent="0">
              <a:buNone/>
            </a:pPr>
            <a:r>
              <a:rPr lang="en-US" dirty="0"/>
              <a:t>(4) encourage cultural development through </a:t>
            </a:r>
            <a:r>
              <a:rPr lang="en-US" dirty="0" smtClean="0"/>
              <a:t>the creation </a:t>
            </a:r>
            <a:r>
              <a:rPr lang="en-US" dirty="0"/>
              <a:t>of universities</a:t>
            </a:r>
          </a:p>
        </p:txBody>
      </p:sp>
    </p:spTree>
    <p:extLst>
      <p:ext uri="{BB962C8B-B14F-4D97-AF65-F5344CB8AC3E}">
        <p14:creationId xmlns:p14="http://schemas.microsoft.com/office/powerpoint/2010/main" val="36280089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One result of the Protestant Reformation </a:t>
            </a:r>
            <a:r>
              <a:rPr lang="en-US" dirty="0" smtClean="0"/>
              <a:t>was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fewer challenges to Church authority</a:t>
            </a:r>
          </a:p>
          <a:p>
            <a:pPr marL="0" indent="0">
              <a:buNone/>
            </a:pPr>
            <a:r>
              <a:rPr lang="en-US" dirty="0"/>
              <a:t>(2) a decline in religious unity in western Europe</a:t>
            </a:r>
          </a:p>
          <a:p>
            <a:pPr marL="0" indent="0">
              <a:buNone/>
            </a:pPr>
            <a:r>
              <a:rPr lang="en-US" dirty="0"/>
              <a:t>(3) the disbanding of the Jesuit order</a:t>
            </a:r>
          </a:p>
          <a:p>
            <a:pPr marL="0" indent="0">
              <a:buNone/>
            </a:pPr>
            <a:r>
              <a:rPr lang="en-US" dirty="0"/>
              <a:t>(4) a weakening of the Inquisition</a:t>
            </a:r>
          </a:p>
        </p:txBody>
      </p:sp>
    </p:spTree>
    <p:extLst>
      <p:ext uri="{BB962C8B-B14F-4D97-AF65-F5344CB8AC3E}">
        <p14:creationId xmlns:p14="http://schemas.microsoft.com/office/powerpoint/2010/main" val="31549040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Which situation was a direct challenge to the</a:t>
            </a:r>
          </a:p>
          <a:p>
            <a:pPr marL="0" indent="0">
              <a:buNone/>
            </a:pPr>
            <a:r>
              <a:rPr lang="en-US" dirty="0"/>
              <a:t>political and religious authority of the Catholic</a:t>
            </a:r>
          </a:p>
          <a:p>
            <a:pPr marL="0" indent="0">
              <a:buNone/>
            </a:pPr>
            <a:r>
              <a:rPr lang="en-US" dirty="0"/>
              <a:t>Church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passage of the Act of Supremacy under </a:t>
            </a:r>
            <a:r>
              <a:rPr lang="en-US" dirty="0" smtClean="0"/>
              <a:t>Henry VIII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(2) death sentence given to Joan of Arc</a:t>
            </a:r>
          </a:p>
          <a:p>
            <a:pPr marL="0" indent="0">
              <a:buNone/>
            </a:pPr>
            <a:r>
              <a:rPr lang="en-US" dirty="0"/>
              <a:t>(3) Reconquista of Spain conducted </a:t>
            </a:r>
            <a:r>
              <a:rPr lang="en-US" dirty="0" smtClean="0"/>
              <a:t>by Ferdinand </a:t>
            </a:r>
            <a:r>
              <a:rPr lang="en-US" dirty="0"/>
              <a:t>and Isabella</a:t>
            </a:r>
          </a:p>
          <a:p>
            <a:pPr marL="0" indent="0">
              <a:buNone/>
            </a:pPr>
            <a:r>
              <a:rPr lang="en-US" dirty="0"/>
              <a:t>(4) establishment of the Jesuit order </a:t>
            </a:r>
            <a:r>
              <a:rPr lang="en-US" dirty="0" smtClean="0"/>
              <a:t>under Ignatius </a:t>
            </a:r>
            <a:r>
              <a:rPr lang="en-US" dirty="0"/>
              <a:t>Loyola</a:t>
            </a:r>
          </a:p>
        </p:txBody>
      </p:sp>
    </p:spTree>
    <p:extLst>
      <p:ext uri="{BB962C8B-B14F-4D97-AF65-F5344CB8AC3E}">
        <p14:creationId xmlns:p14="http://schemas.microsoft.com/office/powerpoint/2010/main" val="41658314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Thematic – Jan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>Theme: </a:t>
            </a:r>
            <a:r>
              <a:rPr lang="en-US" dirty="0" smtClean="0"/>
              <a:t>Change—Individuals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Throughout history, various circumstances have led individuals to develop or</a:t>
            </a:r>
          </a:p>
          <a:p>
            <a:pPr marL="0" indent="0">
              <a:buNone/>
            </a:pPr>
            <a:r>
              <a:rPr lang="en-US" dirty="0"/>
              <a:t>modify ideas. These ideas have often affected societies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Task:</a:t>
            </a:r>
          </a:p>
          <a:p>
            <a:pPr marL="0" indent="0">
              <a:buNone/>
            </a:pPr>
            <a:r>
              <a:rPr lang="en-US" dirty="0" smtClean="0"/>
              <a:t>Select </a:t>
            </a:r>
            <a:r>
              <a:rPr lang="en-US" dirty="0"/>
              <a:t>two individuals from your study of global history and for each</a:t>
            </a:r>
          </a:p>
          <a:p>
            <a:pPr marL="0" indent="0">
              <a:buNone/>
            </a:pPr>
            <a:r>
              <a:rPr lang="en-US" dirty="0"/>
              <a:t>• Describe the historical circumstances that led this individual to develop </a:t>
            </a:r>
            <a:r>
              <a:rPr lang="en-US" dirty="0" smtClean="0"/>
              <a:t>or modify </a:t>
            </a:r>
            <a:r>
              <a:rPr lang="en-US" dirty="0"/>
              <a:t>an idea</a:t>
            </a:r>
          </a:p>
          <a:p>
            <a:pPr marL="0" indent="0">
              <a:buNone/>
            </a:pPr>
            <a:r>
              <a:rPr lang="en-US" dirty="0"/>
              <a:t>• Explain an action taken by this individual as a result of this idea</a:t>
            </a:r>
          </a:p>
          <a:p>
            <a:pPr marL="0" indent="0">
              <a:buNone/>
            </a:pPr>
            <a:r>
              <a:rPr lang="en-US" dirty="0"/>
              <a:t>• Discuss how this individual’s idea affected a society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You may use any individual from your study of global history and geography. </a:t>
            </a:r>
          </a:p>
          <a:p>
            <a:pPr marL="0" indent="0">
              <a:buNone/>
            </a:pPr>
            <a:r>
              <a:rPr lang="en-US" dirty="0"/>
              <a:t>Some suggestions you might wish to consider include Pericles, Martin Luther, </a:t>
            </a:r>
          </a:p>
          <a:p>
            <a:pPr marL="0" indent="0">
              <a:buNone/>
            </a:pPr>
            <a:r>
              <a:rPr lang="en-US" dirty="0"/>
              <a:t>Queen Elizabeth I</a:t>
            </a:r>
            <a:r>
              <a:rPr lang="en-US" dirty="0" smtClean="0"/>
              <a:t>,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6312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257800" cy="1143000"/>
          </a:xfrm>
        </p:spPr>
        <p:txBody>
          <a:bodyPr/>
          <a:lstStyle/>
          <a:p>
            <a:r>
              <a:rPr lang="en-US" dirty="0" smtClean="0"/>
              <a:t>Scientific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09800"/>
            <a:ext cx="8229600" cy="4525963"/>
          </a:xfrm>
        </p:spPr>
        <p:txBody>
          <a:bodyPr/>
          <a:lstStyle/>
          <a:p>
            <a:r>
              <a:rPr lang="en-US" dirty="0" smtClean="0"/>
              <a:t>Change from science based on faith and Bible to experimentation</a:t>
            </a:r>
          </a:p>
          <a:p>
            <a:r>
              <a:rPr lang="en-US" dirty="0" smtClean="0"/>
              <a:t>Francis </a:t>
            </a:r>
            <a:r>
              <a:rPr lang="en-US" dirty="0" smtClean="0">
                <a:solidFill>
                  <a:srgbClr val="FF0000"/>
                </a:solidFill>
              </a:rPr>
              <a:t>Bacon</a:t>
            </a:r>
            <a:r>
              <a:rPr lang="en-US" dirty="0" smtClean="0"/>
              <a:t> – </a:t>
            </a:r>
            <a:r>
              <a:rPr lang="en-US" dirty="0" smtClean="0">
                <a:solidFill>
                  <a:srgbClr val="FF0000"/>
                </a:solidFill>
              </a:rPr>
              <a:t>scientific method</a:t>
            </a:r>
          </a:p>
          <a:p>
            <a:r>
              <a:rPr lang="en-US" dirty="0" smtClean="0"/>
              <a:t>Copernicus – </a:t>
            </a:r>
            <a:r>
              <a:rPr lang="en-US" u="sng" dirty="0" smtClean="0">
                <a:solidFill>
                  <a:srgbClr val="FF0000"/>
                </a:solidFill>
              </a:rPr>
              <a:t>heliocentric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model of universe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Galileo</a:t>
            </a:r>
            <a:r>
              <a:rPr lang="en-US" dirty="0" smtClean="0"/>
              <a:t> – proved Copernicus right with telescope, will be charged with heresy</a:t>
            </a:r>
          </a:p>
          <a:p>
            <a:r>
              <a:rPr lang="en-US" dirty="0" smtClean="0"/>
              <a:t>Isaac Newton – calculus and laws of motion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4" descr="hevelius_telescop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52400"/>
            <a:ext cx="1701800" cy="1981200"/>
          </a:xfrm>
          <a:prstGeom prst="rect">
            <a:avLst/>
          </a:prstGeo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366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Which pair of ideas were central to the Scientific</a:t>
            </a:r>
          </a:p>
          <a:p>
            <a:pPr marL="0" indent="0">
              <a:buNone/>
            </a:pPr>
            <a:r>
              <a:rPr lang="en-US" dirty="0"/>
              <a:t>Revolution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social stability and economic self-sufficiency</a:t>
            </a:r>
          </a:p>
          <a:p>
            <a:pPr marL="0" indent="0">
              <a:buNone/>
            </a:pPr>
            <a:r>
              <a:rPr lang="en-US" dirty="0"/>
              <a:t>(2) observation and experimentation</a:t>
            </a:r>
          </a:p>
          <a:p>
            <a:pPr marL="0" indent="0">
              <a:buNone/>
            </a:pPr>
            <a:r>
              <a:rPr lang="en-US" dirty="0"/>
              <a:t>(3) technology and military expansion</a:t>
            </a:r>
          </a:p>
          <a:p>
            <a:pPr marL="0" indent="0">
              <a:buNone/>
            </a:pPr>
            <a:r>
              <a:rPr lang="en-US" dirty="0"/>
              <a:t>(4) scarcity and interdependence</a:t>
            </a:r>
          </a:p>
        </p:txBody>
      </p:sp>
    </p:spTree>
    <p:extLst>
      <p:ext uri="{BB962C8B-B14F-4D97-AF65-F5344CB8AC3E}">
        <p14:creationId xmlns:p14="http://schemas.microsoft.com/office/powerpoint/2010/main" val="2696478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524000"/>
            <a:ext cx="3657600" cy="4588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37684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Which statement about the Scientific </a:t>
            </a:r>
            <a:r>
              <a:rPr lang="en-US" sz="2400" dirty="0" smtClean="0"/>
              <a:t>Revolution in </a:t>
            </a:r>
            <a:r>
              <a:rPr lang="en-US" sz="2400" dirty="0"/>
              <a:t>Europe is accurate</a:t>
            </a:r>
            <a:r>
              <a:rPr lang="en-US" sz="2400" dirty="0" smtClean="0"/>
              <a:t>?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(1) The existence of natural laws was rejected.</a:t>
            </a:r>
          </a:p>
          <a:p>
            <a:pPr marL="0" indent="0">
              <a:buNone/>
            </a:pPr>
            <a:r>
              <a:rPr lang="en-US" sz="2400" dirty="0"/>
              <a:t>(2) Scientists questioned traditional beliefs </a:t>
            </a:r>
            <a:r>
              <a:rPr lang="en-US" sz="2400" dirty="0" smtClean="0"/>
              <a:t>about the </a:t>
            </a:r>
            <a:r>
              <a:rPr lang="en-US" sz="2400" dirty="0"/>
              <a:t>universe.</a:t>
            </a:r>
          </a:p>
          <a:p>
            <a:pPr marL="0" indent="0">
              <a:buNone/>
            </a:pPr>
            <a:r>
              <a:rPr lang="en-US" sz="2400" dirty="0"/>
              <a:t>(3) New ideas supported the geocentric theory </a:t>
            </a:r>
            <a:r>
              <a:rPr lang="en-US" sz="2400" dirty="0" smtClean="0"/>
              <a:t>of Ptolemy</a:t>
            </a:r>
            <a:r>
              <a:rPr lang="en-US" sz="2400" dirty="0"/>
              <a:t>.</a:t>
            </a:r>
          </a:p>
          <a:p>
            <a:pPr marL="0" indent="0">
              <a:buNone/>
            </a:pPr>
            <a:r>
              <a:rPr lang="en-US" sz="2400" dirty="0"/>
              <a:t>(4) The Bible was used to justify new </a:t>
            </a:r>
            <a:r>
              <a:rPr lang="en-US" sz="2400" dirty="0" smtClean="0"/>
              <a:t>scientific findings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915986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Galileo </a:t>
            </a:r>
            <a:r>
              <a:rPr lang="en-US" dirty="0" err="1"/>
              <a:t>Galilei</a:t>
            </a:r>
            <a:r>
              <a:rPr lang="en-US" dirty="0"/>
              <a:t> and Sir </a:t>
            </a:r>
            <a:r>
              <a:rPr lang="en-US" dirty="0" err="1"/>
              <a:t>Issac</a:t>
            </a:r>
            <a:r>
              <a:rPr lang="en-US" dirty="0"/>
              <a:t> Newton are most</a:t>
            </a:r>
          </a:p>
          <a:p>
            <a:pPr marL="0" indent="0">
              <a:buNone/>
            </a:pPr>
            <a:r>
              <a:rPr lang="en-US" dirty="0"/>
              <a:t>closely associated </a:t>
            </a:r>
            <a:r>
              <a:rPr lang="en-US" dirty="0" smtClean="0"/>
              <a:t>with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initiating religious reforms</a:t>
            </a:r>
          </a:p>
          <a:p>
            <a:pPr marL="0" indent="0">
              <a:buNone/>
            </a:pPr>
            <a:r>
              <a:rPr lang="en-US" dirty="0"/>
              <a:t>(2) leading political revolutions</a:t>
            </a:r>
          </a:p>
          <a:p>
            <a:pPr marL="0" indent="0">
              <a:buNone/>
            </a:pPr>
            <a:r>
              <a:rPr lang="en-US" dirty="0"/>
              <a:t>(3) conducting investigative experiments</a:t>
            </a:r>
          </a:p>
          <a:p>
            <a:pPr marL="0" indent="0">
              <a:buNone/>
            </a:pPr>
            <a:r>
              <a:rPr lang="en-US" dirty="0"/>
              <a:t>(4) engaging in foreign conquests</a:t>
            </a:r>
          </a:p>
        </p:txBody>
      </p:sp>
    </p:spTree>
    <p:extLst>
      <p:ext uri="{BB962C8B-B14F-4D97-AF65-F5344CB8AC3E}">
        <p14:creationId xmlns:p14="http://schemas.microsoft.com/office/powerpoint/2010/main" val="2651635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Humanism during the Italian Renaissance was</a:t>
            </a:r>
          </a:p>
          <a:p>
            <a:pPr marL="0" indent="0">
              <a:buNone/>
            </a:pPr>
            <a:r>
              <a:rPr lang="en-US" dirty="0"/>
              <a:t>focused on</a:t>
            </a:r>
          </a:p>
          <a:p>
            <a:pPr marL="0" indent="0">
              <a:buNone/>
            </a:pPr>
            <a:r>
              <a:rPr lang="en-US" dirty="0"/>
              <a:t>(1) the affairs of the church</a:t>
            </a:r>
          </a:p>
          <a:p>
            <a:pPr marL="0" indent="0">
              <a:buNone/>
            </a:pPr>
            <a:r>
              <a:rPr lang="en-US" dirty="0"/>
              <a:t>(2) self-sufficiency</a:t>
            </a:r>
          </a:p>
          <a:p>
            <a:pPr marL="0" indent="0">
              <a:buNone/>
            </a:pPr>
            <a:r>
              <a:rPr lang="en-US" dirty="0"/>
              <a:t>(3) the importance of the individual</a:t>
            </a:r>
          </a:p>
          <a:p>
            <a:pPr marL="0" indent="0">
              <a:buNone/>
            </a:pPr>
            <a:r>
              <a:rPr lang="en-US" dirty="0"/>
              <a:t>(4) political theories</a:t>
            </a:r>
          </a:p>
        </p:txBody>
      </p:sp>
    </p:spTree>
    <p:extLst>
      <p:ext uri="{BB962C8B-B14F-4D97-AF65-F5344CB8AC3E}">
        <p14:creationId xmlns:p14="http://schemas.microsoft.com/office/powerpoint/2010/main" val="29119247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447800"/>
            <a:ext cx="7998326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29865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One way in which the contributions </a:t>
            </a:r>
            <a:r>
              <a:rPr lang="en-US" sz="2400" dirty="0" smtClean="0"/>
              <a:t>of Copernicus</a:t>
            </a:r>
            <a:r>
              <a:rPr lang="en-US" sz="2400" dirty="0"/>
              <a:t>, Galileo, and Newton are similar </a:t>
            </a:r>
            <a:r>
              <a:rPr lang="en-US" sz="2400" dirty="0" smtClean="0"/>
              <a:t>is that each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(1) challenged the heliocentric theory of </a:t>
            </a:r>
            <a:r>
              <a:rPr lang="en-US" sz="2400" dirty="0" smtClean="0"/>
              <a:t>the universe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(2) based his work on Enlightenment </a:t>
            </a:r>
            <a:r>
              <a:rPr lang="en-US" sz="2400" dirty="0" smtClean="0"/>
              <a:t>principles of </a:t>
            </a:r>
            <a:r>
              <a:rPr lang="en-US" sz="2400" dirty="0"/>
              <a:t>social contract</a:t>
            </a:r>
          </a:p>
          <a:p>
            <a:pPr marL="0" indent="0">
              <a:buNone/>
            </a:pPr>
            <a:r>
              <a:rPr lang="en-US" sz="2400" dirty="0"/>
              <a:t>(3) practiced observation and experimentation </a:t>
            </a:r>
            <a:r>
              <a:rPr lang="en-US" sz="2400" dirty="0" smtClean="0"/>
              <a:t>in his </a:t>
            </a:r>
            <a:r>
              <a:rPr lang="en-US" sz="2400" dirty="0"/>
              <a:t>work</a:t>
            </a:r>
          </a:p>
          <a:p>
            <a:pPr marL="0" indent="0">
              <a:buNone/>
            </a:pPr>
            <a:r>
              <a:rPr lang="en-US" sz="2400" dirty="0"/>
              <a:t>(4) supported the work of the Inquisition</a:t>
            </a:r>
          </a:p>
        </p:txBody>
      </p:sp>
    </p:spTree>
    <p:extLst>
      <p:ext uri="{BB962C8B-B14F-4D97-AF65-F5344CB8AC3E}">
        <p14:creationId xmlns:p14="http://schemas.microsoft.com/office/powerpoint/2010/main" val="13824888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DBQ – Jan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Throughout history, ideas have shaped and influenced various societies and regions.</a:t>
            </a:r>
          </a:p>
          <a:p>
            <a:pPr marL="0" indent="0">
              <a:buNone/>
            </a:pPr>
            <a:r>
              <a:rPr lang="en-US" dirty="0"/>
              <a:t>These ideas include </a:t>
            </a:r>
            <a:r>
              <a:rPr lang="en-US" dirty="0" err="1"/>
              <a:t>heliocentrism</a:t>
            </a:r>
            <a:r>
              <a:rPr lang="en-US" dirty="0"/>
              <a:t>, natural rights, and Marxism.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Task</a:t>
            </a:r>
            <a:r>
              <a:rPr lang="en-US" dirty="0"/>
              <a:t>: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Choose </a:t>
            </a:r>
            <a:r>
              <a:rPr lang="en-US" dirty="0"/>
              <a:t>two ideas mentioned in the historical context and for each</a:t>
            </a:r>
          </a:p>
          <a:p>
            <a:pPr marL="0" indent="0">
              <a:buNone/>
            </a:pPr>
            <a:r>
              <a:rPr lang="en-US" dirty="0"/>
              <a:t>• Explain the idea</a:t>
            </a:r>
          </a:p>
          <a:p>
            <a:pPr marL="0" indent="0">
              <a:buNone/>
            </a:pPr>
            <a:r>
              <a:rPr lang="en-US" dirty="0"/>
              <a:t>• Discuss how this idea influenced societies or regions</a:t>
            </a:r>
          </a:p>
        </p:txBody>
      </p:sp>
    </p:spTree>
    <p:extLst>
      <p:ext uri="{BB962C8B-B14F-4D97-AF65-F5344CB8AC3E}">
        <p14:creationId xmlns:p14="http://schemas.microsoft.com/office/powerpoint/2010/main" val="24465517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Capitalism – Commercial Revolution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Hanseatic League, </a:t>
            </a:r>
            <a:r>
              <a:rPr lang="en-US" dirty="0" smtClean="0">
                <a:solidFill>
                  <a:srgbClr val="FF0000"/>
                </a:solidFill>
              </a:rPr>
              <a:t>guilds</a:t>
            </a:r>
            <a:r>
              <a:rPr lang="en-US" dirty="0" smtClean="0"/>
              <a:t>, and rise of towns replace </a:t>
            </a:r>
            <a:r>
              <a:rPr lang="en-US" dirty="0" err="1" smtClean="0"/>
              <a:t>manorialism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Medici</a:t>
            </a:r>
            <a:r>
              <a:rPr lang="en-US" dirty="0" smtClean="0"/>
              <a:t> – Florentine banking and political family</a:t>
            </a:r>
          </a:p>
          <a:p>
            <a:r>
              <a:rPr lang="en-US" dirty="0" smtClean="0"/>
              <a:t>Commercial Revolution – rise of capitalism (</a:t>
            </a:r>
            <a:r>
              <a:rPr lang="en-US" dirty="0" smtClean="0">
                <a:solidFill>
                  <a:srgbClr val="FF0000"/>
                </a:solidFill>
              </a:rPr>
              <a:t>laissez-faire</a:t>
            </a:r>
            <a:r>
              <a:rPr lang="en-US" dirty="0" smtClean="0"/>
              <a:t>), joint-stock companies, and </a:t>
            </a:r>
            <a:r>
              <a:rPr lang="en-US" dirty="0" smtClean="0">
                <a:solidFill>
                  <a:srgbClr val="FF0000"/>
                </a:solidFill>
              </a:rPr>
              <a:t>bourgeoisie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96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Between 1300 and 1600, which economic </a:t>
            </a:r>
            <a:r>
              <a:rPr lang="en-US" dirty="0" smtClean="0"/>
              <a:t>system began </a:t>
            </a:r>
            <a:r>
              <a:rPr lang="en-US" dirty="0"/>
              <a:t>to develop as a result of the </a:t>
            </a:r>
            <a:r>
              <a:rPr lang="en-US" dirty="0" smtClean="0"/>
              <a:t>transformation in </a:t>
            </a:r>
            <a:r>
              <a:rPr lang="en-US" dirty="0"/>
              <a:t>global trade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socialism </a:t>
            </a:r>
            <a:r>
              <a:rPr lang="en-US" dirty="0" smtClean="0"/>
              <a:t>			(</a:t>
            </a:r>
            <a:r>
              <a:rPr lang="en-US" dirty="0"/>
              <a:t>3) communism</a:t>
            </a:r>
          </a:p>
          <a:p>
            <a:pPr marL="0" indent="0">
              <a:buNone/>
            </a:pPr>
            <a:r>
              <a:rPr lang="en-US" dirty="0"/>
              <a:t>(2) capitalism </a:t>
            </a:r>
            <a:r>
              <a:rPr lang="en-US" dirty="0" smtClean="0"/>
              <a:t>			(</a:t>
            </a:r>
            <a:r>
              <a:rPr lang="en-US" dirty="0"/>
              <a:t>4) </a:t>
            </a:r>
            <a:r>
              <a:rPr lang="en-US" dirty="0" err="1"/>
              <a:t>manorialism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05014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During the European Middle Ages, guilds were</a:t>
            </a:r>
          </a:p>
          <a:p>
            <a:pPr marL="0" indent="0">
              <a:buNone/>
            </a:pPr>
            <a:r>
              <a:rPr lang="en-US" dirty="0"/>
              <a:t>created </a:t>
            </a:r>
            <a:r>
              <a:rPr lang="en-US" dirty="0" smtClean="0"/>
              <a:t>to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obtain better working conditions in factories</a:t>
            </a:r>
          </a:p>
          <a:p>
            <a:pPr marL="0" indent="0">
              <a:buNone/>
            </a:pPr>
            <a:r>
              <a:rPr lang="en-US" dirty="0"/>
              <a:t>(2) standardize goods and prices</a:t>
            </a:r>
          </a:p>
          <a:p>
            <a:pPr marL="0" indent="0">
              <a:buNone/>
            </a:pPr>
            <a:r>
              <a:rPr lang="en-US" dirty="0"/>
              <a:t>(3) regulate the money supply</a:t>
            </a:r>
          </a:p>
          <a:p>
            <a:pPr marL="0" indent="0">
              <a:buNone/>
            </a:pPr>
            <a:r>
              <a:rPr lang="en-US" dirty="0"/>
              <a:t>(4) increase competition</a:t>
            </a:r>
          </a:p>
        </p:txBody>
      </p:sp>
    </p:spTree>
    <p:extLst>
      <p:ext uri="{BB962C8B-B14F-4D97-AF65-F5344CB8AC3E}">
        <p14:creationId xmlns:p14="http://schemas.microsoft.com/office/powerpoint/2010/main" val="236508130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Which statement represents a central idea of</a:t>
            </a:r>
          </a:p>
          <a:p>
            <a:pPr marL="0" indent="0">
              <a:buNone/>
            </a:pPr>
            <a:r>
              <a:rPr lang="en-US" sz="2400" dirty="0"/>
              <a:t>laissez-faire </a:t>
            </a:r>
            <a:r>
              <a:rPr lang="en-US" sz="2400" dirty="0" smtClean="0"/>
              <a:t>economics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(1) Class struggles are based on inequities.</a:t>
            </a:r>
          </a:p>
          <a:p>
            <a:pPr marL="0" indent="0">
              <a:buNone/>
            </a:pPr>
            <a:r>
              <a:rPr lang="en-US" sz="2400" dirty="0"/>
              <a:t>(2) Workers should form unions to better </a:t>
            </a:r>
            <a:r>
              <a:rPr lang="en-US" sz="2400" dirty="0" smtClean="0"/>
              <a:t>their conditions</a:t>
            </a:r>
            <a:r>
              <a:rPr lang="en-US" sz="2400" dirty="0"/>
              <a:t>.</a:t>
            </a:r>
          </a:p>
          <a:p>
            <a:pPr marL="0" indent="0">
              <a:buNone/>
            </a:pPr>
            <a:r>
              <a:rPr lang="en-US" sz="2400" dirty="0"/>
              <a:t>(3) Prices are best determined by supply </a:t>
            </a:r>
            <a:r>
              <a:rPr lang="en-US" sz="2400" dirty="0" smtClean="0"/>
              <a:t>and demand</a:t>
            </a:r>
            <a:r>
              <a:rPr lang="en-US" sz="2400" dirty="0"/>
              <a:t>.</a:t>
            </a:r>
          </a:p>
          <a:p>
            <a:pPr marL="0" indent="0">
              <a:buNone/>
            </a:pPr>
            <a:r>
              <a:rPr lang="en-US" sz="2400" dirty="0"/>
              <a:t>(4) The government should own all means </a:t>
            </a:r>
            <a:r>
              <a:rPr lang="en-US" sz="2400" dirty="0" smtClean="0"/>
              <a:t>of production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7376319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 How did the Commercial Revolution </a:t>
            </a:r>
            <a:r>
              <a:rPr lang="en-US" sz="2400" dirty="0" smtClean="0"/>
              <a:t>change economic </a:t>
            </a:r>
            <a:r>
              <a:rPr lang="en-US" sz="2400" dirty="0"/>
              <a:t>practices in Europe</a:t>
            </a:r>
            <a:r>
              <a:rPr lang="en-US" sz="2400" dirty="0" smtClean="0"/>
              <a:t>?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(1) The manorial system was established.</a:t>
            </a:r>
          </a:p>
          <a:p>
            <a:pPr marL="0" indent="0">
              <a:buNone/>
            </a:pPr>
            <a:r>
              <a:rPr lang="en-US" sz="2400" dirty="0"/>
              <a:t>(2) A capitalist economy was developed.</a:t>
            </a:r>
          </a:p>
          <a:p>
            <a:pPr marL="0" indent="0">
              <a:buNone/>
            </a:pPr>
            <a:r>
              <a:rPr lang="en-US" sz="2400" dirty="0"/>
              <a:t>(3) The Church became a major economic power.</a:t>
            </a:r>
          </a:p>
          <a:p>
            <a:pPr marL="0" indent="0">
              <a:buNone/>
            </a:pPr>
            <a:r>
              <a:rPr lang="en-US" sz="2400" dirty="0"/>
              <a:t>(4) Colonies were granted independence.</a:t>
            </a:r>
          </a:p>
        </p:txBody>
      </p:sp>
    </p:spTree>
    <p:extLst>
      <p:ext uri="{BB962C8B-B14F-4D97-AF65-F5344CB8AC3E}">
        <p14:creationId xmlns:p14="http://schemas.microsoft.com/office/powerpoint/2010/main" val="169635531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What was one result of the Commercial</a:t>
            </a:r>
          </a:p>
          <a:p>
            <a:pPr marL="0" indent="0">
              <a:buNone/>
            </a:pPr>
            <a:r>
              <a:rPr lang="en-US" dirty="0"/>
              <a:t>Revolution in Europe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decrease in the size of the middle class</a:t>
            </a:r>
          </a:p>
          <a:p>
            <a:pPr marL="0" indent="0">
              <a:buNone/>
            </a:pPr>
            <a:r>
              <a:rPr lang="en-US" dirty="0"/>
              <a:t>(2) expansion of the manor system</a:t>
            </a:r>
          </a:p>
          <a:p>
            <a:pPr marL="0" indent="0">
              <a:buNone/>
            </a:pPr>
            <a:r>
              <a:rPr lang="en-US" dirty="0"/>
              <a:t>(3) development of financial institutions</a:t>
            </a:r>
          </a:p>
          <a:p>
            <a:pPr marL="0" indent="0">
              <a:buNone/>
            </a:pPr>
            <a:r>
              <a:rPr lang="en-US" dirty="0"/>
              <a:t>(4) wider use of the barter system</a:t>
            </a:r>
          </a:p>
        </p:txBody>
      </p:sp>
    </p:spTree>
    <p:extLst>
      <p:ext uri="{BB962C8B-B14F-4D97-AF65-F5344CB8AC3E}">
        <p14:creationId xmlns:p14="http://schemas.microsoft.com/office/powerpoint/2010/main" val="216629788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What was one result of the European </a:t>
            </a:r>
            <a:r>
              <a:rPr lang="en-US" dirty="0" smtClean="0"/>
              <a:t>Commercial Revolution?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a decline in the spice trade</a:t>
            </a:r>
          </a:p>
          <a:p>
            <a:pPr marL="0" indent="0">
              <a:buNone/>
            </a:pPr>
            <a:r>
              <a:rPr lang="en-US" dirty="0"/>
              <a:t>(2) the destruction of the papacy</a:t>
            </a:r>
          </a:p>
          <a:p>
            <a:pPr marL="0" indent="0">
              <a:buNone/>
            </a:pPr>
            <a:r>
              <a:rPr lang="en-US" dirty="0"/>
              <a:t>(3) the development of capitalism</a:t>
            </a:r>
          </a:p>
          <a:p>
            <a:pPr marL="0" indent="0">
              <a:buNone/>
            </a:pPr>
            <a:r>
              <a:rPr lang="en-US" dirty="0"/>
              <a:t>(4) an increased reliance on bartering</a:t>
            </a:r>
          </a:p>
        </p:txBody>
      </p:sp>
    </p:spTree>
    <p:extLst>
      <p:ext uri="{BB962C8B-B14F-4D97-AF65-F5344CB8AC3E}">
        <p14:creationId xmlns:p14="http://schemas.microsoft.com/office/powerpoint/2010/main" val="248038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• Focus on individual achievement</a:t>
            </a:r>
          </a:p>
          <a:p>
            <a:pPr marL="0" indent="0">
              <a:buNone/>
            </a:pPr>
            <a:r>
              <a:rPr lang="en-US" dirty="0"/>
              <a:t>• Use of classical Greek and Roman ideas</a:t>
            </a:r>
          </a:p>
          <a:p>
            <a:pPr marL="0" indent="0">
              <a:buNone/>
            </a:pPr>
            <a:r>
              <a:rPr lang="en-US" dirty="0"/>
              <a:t>• Artistic works of Leonardo da </a:t>
            </a:r>
            <a:r>
              <a:rPr lang="en-US" dirty="0" smtClean="0"/>
              <a:t>Vinci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Which time period is most closely associated with</a:t>
            </a:r>
          </a:p>
          <a:p>
            <a:pPr marL="0" indent="0">
              <a:buNone/>
            </a:pPr>
            <a:r>
              <a:rPr lang="en-US" dirty="0"/>
              <a:t>these characteristics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Hellenistic Golden Age</a:t>
            </a:r>
          </a:p>
          <a:p>
            <a:pPr marL="0" indent="0">
              <a:buNone/>
            </a:pPr>
            <a:r>
              <a:rPr lang="en-US" dirty="0"/>
              <a:t>(2) Early Middle Ages</a:t>
            </a:r>
          </a:p>
          <a:p>
            <a:pPr marL="0" indent="0">
              <a:buNone/>
            </a:pPr>
            <a:r>
              <a:rPr lang="en-US" dirty="0"/>
              <a:t>(3) European Renaissance</a:t>
            </a:r>
          </a:p>
          <a:p>
            <a:pPr marL="0" indent="0">
              <a:buNone/>
            </a:pPr>
            <a:r>
              <a:rPr lang="en-US" dirty="0"/>
              <a:t>(4) Scientific Revolution</a:t>
            </a:r>
          </a:p>
        </p:txBody>
      </p:sp>
    </p:spTree>
    <p:extLst>
      <p:ext uri="{BB962C8B-B14F-4D97-AF65-F5344CB8AC3E}">
        <p14:creationId xmlns:p14="http://schemas.microsoft.com/office/powerpoint/2010/main" val="229359645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The development of banking during </a:t>
            </a:r>
            <a:r>
              <a:rPr lang="en-US" sz="2400" dirty="0" smtClean="0"/>
              <a:t>the Commercial </a:t>
            </a:r>
            <a:r>
              <a:rPr lang="en-US" sz="2400" dirty="0"/>
              <a:t>Revolution in western Europe </a:t>
            </a:r>
            <a:r>
              <a:rPr lang="en-US" sz="2400" dirty="0" smtClean="0"/>
              <a:t>was significant </a:t>
            </a:r>
            <a:r>
              <a:rPr lang="en-US" sz="2400" dirty="0"/>
              <a:t>because </a:t>
            </a:r>
            <a:r>
              <a:rPr lang="en-US" sz="2400" dirty="0" smtClean="0"/>
              <a:t>it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(1) provided capital resources to merchants </a:t>
            </a:r>
            <a:r>
              <a:rPr lang="en-US" sz="2400" dirty="0" smtClean="0"/>
              <a:t>for investment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(2) allowed peasant farmers to finance </a:t>
            </a:r>
            <a:r>
              <a:rPr lang="en-US" sz="2400" dirty="0" smtClean="0"/>
              <a:t>the construction </a:t>
            </a:r>
            <a:r>
              <a:rPr lang="en-US" sz="2400" dirty="0"/>
              <a:t>of new homes</a:t>
            </a:r>
          </a:p>
          <a:p>
            <a:pPr marL="0" indent="0">
              <a:buNone/>
            </a:pPr>
            <a:r>
              <a:rPr lang="en-US" sz="2400" dirty="0"/>
              <a:t>(3) enabled the proletariat to challenge </a:t>
            </a:r>
            <a:r>
              <a:rPr lang="en-US" sz="2400" dirty="0" smtClean="0"/>
              <a:t>the bourgeoisie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(4) created pensions for retired workers</a:t>
            </a:r>
          </a:p>
        </p:txBody>
      </p:sp>
    </p:spTree>
    <p:extLst>
      <p:ext uri="{BB962C8B-B14F-4D97-AF65-F5344CB8AC3E}">
        <p14:creationId xmlns:p14="http://schemas.microsoft.com/office/powerpoint/2010/main" val="146107187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 of Exploration - Imperialism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086" y="1295400"/>
            <a:ext cx="8744314" cy="45259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Mercantilism</a:t>
            </a:r>
            <a:r>
              <a:rPr lang="en-US" sz="2400" dirty="0" smtClean="0"/>
              <a:t> – colonies established for providing motherland with </a:t>
            </a:r>
            <a:r>
              <a:rPr lang="en-US" sz="2400" dirty="0" smtClean="0">
                <a:solidFill>
                  <a:srgbClr val="FF0000"/>
                </a:solidFill>
              </a:rPr>
              <a:t>colonies</a:t>
            </a:r>
            <a:r>
              <a:rPr lang="en-US" sz="2400" dirty="0" smtClean="0"/>
              <a:t> for raw materials and markets for manufactured goods – desired </a:t>
            </a:r>
            <a:r>
              <a:rPr lang="en-US" sz="2400" u="sng" dirty="0" smtClean="0"/>
              <a:t>favorable balance of trade.</a:t>
            </a:r>
          </a:p>
          <a:p>
            <a:r>
              <a:rPr lang="en-US" sz="2400" dirty="0" smtClean="0"/>
              <a:t>Motives – “God, Glory &amp; Gold”</a:t>
            </a:r>
          </a:p>
          <a:p>
            <a:r>
              <a:rPr lang="en-US" sz="2400" dirty="0" smtClean="0"/>
              <a:t>Inspired because of the conquest of the Byzantine Empire by Ottomans (Mehmet II) and desire for new route to India and Spice Islands</a:t>
            </a:r>
          </a:p>
          <a:p>
            <a:r>
              <a:rPr lang="en-US" sz="2400" dirty="0" smtClean="0"/>
              <a:t>New Technology – </a:t>
            </a:r>
            <a:r>
              <a:rPr lang="en-US" sz="2400" dirty="0" smtClean="0">
                <a:solidFill>
                  <a:srgbClr val="FF0000"/>
                </a:solidFill>
              </a:rPr>
              <a:t>astrolabe</a:t>
            </a:r>
            <a:r>
              <a:rPr lang="en-US" sz="2400" dirty="0" smtClean="0"/>
              <a:t>, compass, caravel, cartography</a:t>
            </a:r>
          </a:p>
        </p:txBody>
      </p:sp>
      <p:pic>
        <p:nvPicPr>
          <p:cNvPr id="4" name="Picture 4" descr="astrolab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2743200"/>
            <a:ext cx="1133764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s://globalimperialism.wikispaces.com/file/view/merc._pic.JPG/116057177/800x303/merc._pi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4601919"/>
            <a:ext cx="4914900" cy="1864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13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combined usage of the caravel, compass, </a:t>
            </a:r>
            <a:r>
              <a:rPr lang="en-US" dirty="0" smtClean="0"/>
              <a:t>and astrolabe </a:t>
            </a:r>
            <a:r>
              <a:rPr lang="en-US" dirty="0"/>
              <a:t>in the late 1400s helped bring about </a:t>
            </a:r>
            <a:r>
              <a:rPr lang="en-US" dirty="0" smtClean="0"/>
              <a:t>the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migration of the Bantu</a:t>
            </a:r>
          </a:p>
          <a:p>
            <a:pPr marL="0" indent="0">
              <a:buNone/>
            </a:pPr>
            <a:r>
              <a:rPr lang="en-US" dirty="0"/>
              <a:t>(2) exploration of the Americas</a:t>
            </a:r>
          </a:p>
          <a:p>
            <a:pPr marL="0" indent="0">
              <a:buNone/>
            </a:pPr>
            <a:r>
              <a:rPr lang="en-US" dirty="0"/>
              <a:t>(3) introduction of Buddhism to East Asia</a:t>
            </a:r>
          </a:p>
          <a:p>
            <a:pPr marL="0" indent="0">
              <a:buNone/>
            </a:pPr>
            <a:r>
              <a:rPr lang="en-US" dirty="0"/>
              <a:t>(4) voyages of </a:t>
            </a:r>
            <a:r>
              <a:rPr lang="en-US" dirty="0" err="1"/>
              <a:t>Zheng</a:t>
            </a:r>
            <a:r>
              <a:rPr lang="en-US" dirty="0"/>
              <a:t> He</a:t>
            </a:r>
          </a:p>
        </p:txBody>
      </p:sp>
    </p:spTree>
    <p:extLst>
      <p:ext uri="{BB962C8B-B14F-4D97-AF65-F5344CB8AC3E}">
        <p14:creationId xmlns:p14="http://schemas.microsoft.com/office/powerpoint/2010/main" val="66835672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Advances in navigation technology and the desire</a:t>
            </a:r>
          </a:p>
          <a:p>
            <a:pPr marL="0" indent="0">
              <a:buNone/>
            </a:pPr>
            <a:r>
              <a:rPr lang="en-US" dirty="0"/>
              <a:t>of Europeans to obtain goods from Asia are most</a:t>
            </a:r>
          </a:p>
          <a:p>
            <a:pPr marL="0" indent="0">
              <a:buNone/>
            </a:pPr>
            <a:r>
              <a:rPr lang="en-US" dirty="0"/>
              <a:t>closely associated with </a:t>
            </a:r>
            <a:r>
              <a:rPr lang="en-US" dirty="0" smtClean="0"/>
              <a:t>the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rise of feudalism</a:t>
            </a:r>
          </a:p>
          <a:p>
            <a:pPr marL="0" indent="0">
              <a:buNone/>
            </a:pPr>
            <a:r>
              <a:rPr lang="en-US" dirty="0"/>
              <a:t>(2) Agricultural Revolution</a:t>
            </a:r>
          </a:p>
          <a:p>
            <a:pPr marL="0" indent="0">
              <a:buNone/>
            </a:pPr>
            <a:r>
              <a:rPr lang="en-US" dirty="0"/>
              <a:t>(3) Age of Exploration</a:t>
            </a:r>
          </a:p>
          <a:p>
            <a:pPr marL="0" indent="0">
              <a:buNone/>
            </a:pPr>
            <a:r>
              <a:rPr lang="en-US" dirty="0"/>
              <a:t>(4) Age of Reason</a:t>
            </a:r>
          </a:p>
        </p:txBody>
      </p:sp>
    </p:spTree>
    <p:extLst>
      <p:ext uri="{BB962C8B-B14F-4D97-AF65-F5344CB8AC3E}">
        <p14:creationId xmlns:p14="http://schemas.microsoft.com/office/powerpoint/2010/main" val="239652469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A key objective of a mercantilist policy was </a:t>
            </a:r>
            <a:r>
              <a:rPr lang="en-US" dirty="0" smtClean="0"/>
              <a:t>to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establish colonies for trade benefits</a:t>
            </a:r>
          </a:p>
          <a:p>
            <a:pPr marL="0" indent="0">
              <a:buNone/>
            </a:pPr>
            <a:r>
              <a:rPr lang="en-US" dirty="0"/>
              <a:t>(2) promote warfare throughout Europe</a:t>
            </a:r>
          </a:p>
          <a:p>
            <a:pPr marL="0" indent="0">
              <a:buNone/>
            </a:pPr>
            <a:r>
              <a:rPr lang="en-US" dirty="0"/>
              <a:t>(3) develop assembly lines in factories</a:t>
            </a:r>
          </a:p>
          <a:p>
            <a:pPr marL="0" indent="0">
              <a:buNone/>
            </a:pPr>
            <a:r>
              <a:rPr lang="en-US" dirty="0"/>
              <a:t>(4) support the spread of communist ideas</a:t>
            </a:r>
          </a:p>
        </p:txBody>
      </p:sp>
    </p:spTree>
    <p:extLst>
      <p:ext uri="{BB962C8B-B14F-4D97-AF65-F5344CB8AC3E}">
        <p14:creationId xmlns:p14="http://schemas.microsoft.com/office/powerpoint/2010/main" val="177687932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Thematic – Aug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52600"/>
            <a:ext cx="7732266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019619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During the first Global Age (A.D. 1450–1770),</a:t>
            </a:r>
          </a:p>
          <a:p>
            <a:pPr marL="0" indent="0">
              <a:buNone/>
            </a:pPr>
            <a:r>
              <a:rPr lang="en-US" dirty="0"/>
              <a:t>European countries obtained both a source of</a:t>
            </a:r>
          </a:p>
          <a:p>
            <a:pPr marL="0" indent="0">
              <a:buNone/>
            </a:pPr>
            <a:r>
              <a:rPr lang="en-US" dirty="0"/>
              <a:t>raw materials and a reliable market for their</a:t>
            </a:r>
          </a:p>
          <a:p>
            <a:pPr marL="0" indent="0">
              <a:buNone/>
            </a:pPr>
            <a:r>
              <a:rPr lang="en-US" dirty="0"/>
              <a:t>finished goods by </a:t>
            </a:r>
            <a:r>
              <a:rPr lang="en-US" dirty="0" smtClean="0"/>
              <a:t>developing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the policy of mercantilism</a:t>
            </a:r>
          </a:p>
          <a:p>
            <a:pPr marL="0" indent="0">
              <a:buNone/>
            </a:pPr>
            <a:r>
              <a:rPr lang="en-US" dirty="0"/>
              <a:t>(2) laissez-faire principles</a:t>
            </a:r>
          </a:p>
          <a:p>
            <a:pPr marL="0" indent="0">
              <a:buNone/>
            </a:pPr>
            <a:r>
              <a:rPr lang="en-US" dirty="0"/>
              <a:t>(3) trade cooperatives</a:t>
            </a:r>
          </a:p>
          <a:p>
            <a:pPr marL="0" indent="0">
              <a:buNone/>
            </a:pPr>
            <a:r>
              <a:rPr lang="en-US" dirty="0"/>
              <a:t>(4) forts along the Silk Roads</a:t>
            </a:r>
          </a:p>
        </p:txBody>
      </p:sp>
    </p:spTree>
    <p:extLst>
      <p:ext uri="{BB962C8B-B14F-4D97-AF65-F5344CB8AC3E}">
        <p14:creationId xmlns:p14="http://schemas.microsoft.com/office/powerpoint/2010/main" val="149473114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In the late 1400s and early 1500s, what was a</a:t>
            </a:r>
          </a:p>
          <a:p>
            <a:pPr marL="0" indent="0">
              <a:buNone/>
            </a:pPr>
            <a:r>
              <a:rPr lang="en-US" dirty="0"/>
              <a:t>major reason for the European voyages of</a:t>
            </a:r>
          </a:p>
          <a:p>
            <a:pPr marL="0" indent="0">
              <a:buNone/>
            </a:pPr>
            <a:r>
              <a:rPr lang="en-US" dirty="0"/>
              <a:t>exploration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introduction of Enlightenment ideas</a:t>
            </a:r>
          </a:p>
          <a:p>
            <a:pPr marL="0" indent="0">
              <a:buNone/>
            </a:pPr>
            <a:r>
              <a:rPr lang="en-US" dirty="0"/>
              <a:t>(2) desire to control Constantinople</a:t>
            </a:r>
          </a:p>
          <a:p>
            <a:pPr marL="0" indent="0">
              <a:buNone/>
            </a:pPr>
            <a:r>
              <a:rPr lang="en-US" dirty="0"/>
              <a:t>(3) rapid industrialization</a:t>
            </a:r>
          </a:p>
          <a:p>
            <a:pPr marL="0" indent="0">
              <a:buNone/>
            </a:pPr>
            <a:r>
              <a:rPr lang="en-US" dirty="0"/>
              <a:t>(4) need for alternate trade routes</a:t>
            </a:r>
          </a:p>
        </p:txBody>
      </p:sp>
    </p:spTree>
    <p:extLst>
      <p:ext uri="{BB962C8B-B14F-4D97-AF65-F5344CB8AC3E}">
        <p14:creationId xmlns:p14="http://schemas.microsoft.com/office/powerpoint/2010/main" val="12747647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5344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Europeans considered mercantilism a </a:t>
            </a:r>
            <a:r>
              <a:rPr lang="en-US" sz="2400" dirty="0" smtClean="0"/>
              <a:t>successful policy </a:t>
            </a:r>
            <a:r>
              <a:rPr lang="en-US" sz="2400" dirty="0"/>
              <a:t>because </a:t>
            </a:r>
            <a:r>
              <a:rPr lang="en-US" sz="2400" dirty="0" smtClean="0"/>
              <a:t>it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(1) encouraged self-sufficiency in less </a:t>
            </a:r>
            <a:r>
              <a:rPr lang="en-US" sz="2400" dirty="0" smtClean="0"/>
              <a:t>developed nations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(2) led to alliances with Asian countries</a:t>
            </a:r>
          </a:p>
          <a:p>
            <a:pPr marL="0" indent="0">
              <a:buNone/>
            </a:pPr>
            <a:r>
              <a:rPr lang="en-US" sz="2400" dirty="0"/>
              <a:t>(3) protected traditional social practices</a:t>
            </a:r>
          </a:p>
          <a:p>
            <a:pPr marL="0" indent="0">
              <a:buNone/>
            </a:pPr>
            <a:r>
              <a:rPr lang="en-US" sz="2400" dirty="0"/>
              <a:t>(4) created wealth for the colonial powers</a:t>
            </a:r>
          </a:p>
        </p:txBody>
      </p:sp>
    </p:spTree>
    <p:extLst>
      <p:ext uri="{BB962C8B-B14F-4D97-AF65-F5344CB8AC3E}">
        <p14:creationId xmlns:p14="http://schemas.microsoft.com/office/powerpoint/2010/main" val="348196298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Which idea is most closely associated with the</a:t>
            </a:r>
          </a:p>
          <a:p>
            <a:pPr marL="0" indent="0">
              <a:buNone/>
            </a:pPr>
            <a:r>
              <a:rPr lang="en-US" sz="2400" dirty="0"/>
              <a:t>economic concept of mercantilism</a:t>
            </a:r>
            <a:r>
              <a:rPr lang="en-US" sz="2400" dirty="0" smtClean="0"/>
              <a:t>?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(1) Colonies exist to provide raw materials </a:t>
            </a:r>
            <a:r>
              <a:rPr lang="en-US" sz="2400" dirty="0" smtClean="0"/>
              <a:t>and markets </a:t>
            </a:r>
            <a:r>
              <a:rPr lang="en-US" sz="2400" dirty="0"/>
              <a:t>for a colonial power.</a:t>
            </a:r>
          </a:p>
          <a:p>
            <a:pPr marL="0" indent="0">
              <a:buNone/>
            </a:pPr>
            <a:r>
              <a:rPr lang="en-US" sz="2400" dirty="0"/>
              <a:t>(2) Wealth and power are based on </a:t>
            </a:r>
            <a:r>
              <a:rPr lang="en-US" sz="2400" dirty="0" smtClean="0"/>
              <a:t>land exchanged </a:t>
            </a:r>
            <a:r>
              <a:rPr lang="en-US" sz="2400" dirty="0"/>
              <a:t>between nobles.</a:t>
            </a:r>
          </a:p>
          <a:p>
            <a:pPr marL="0" indent="0">
              <a:buNone/>
            </a:pPr>
            <a:r>
              <a:rPr lang="en-US" sz="2400" dirty="0"/>
              <a:t>(3) Goods and services are traded </a:t>
            </a:r>
            <a:r>
              <a:rPr lang="en-US" sz="2400" dirty="0" smtClean="0"/>
              <a:t>without government </a:t>
            </a:r>
            <a:r>
              <a:rPr lang="en-US" sz="2400" dirty="0"/>
              <a:t>interference.</a:t>
            </a:r>
          </a:p>
          <a:p>
            <a:pPr marL="0" indent="0">
              <a:buNone/>
            </a:pPr>
            <a:r>
              <a:rPr lang="en-US" sz="2400" dirty="0"/>
              <a:t>(4) Property is owned collectively </a:t>
            </a:r>
            <a:r>
              <a:rPr lang="en-US" sz="2400" dirty="0" smtClean="0"/>
              <a:t>and administered </a:t>
            </a:r>
            <a:r>
              <a:rPr lang="en-US" sz="2400" dirty="0"/>
              <a:t>by the state.</a:t>
            </a:r>
          </a:p>
        </p:txBody>
      </p:sp>
    </p:spTree>
    <p:extLst>
      <p:ext uri="{BB962C8B-B14F-4D97-AF65-F5344CB8AC3E}">
        <p14:creationId xmlns:p14="http://schemas.microsoft.com/office/powerpoint/2010/main" val="671909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Which geographic factor contributed to the rise</a:t>
            </a:r>
          </a:p>
          <a:p>
            <a:pPr marL="0" indent="0">
              <a:buNone/>
            </a:pPr>
            <a:r>
              <a:rPr lang="en-US" sz="2400" dirty="0"/>
              <a:t>of the Renaissance in Italian city-states</a:t>
            </a:r>
            <a:r>
              <a:rPr lang="en-US" sz="2400" dirty="0" smtClean="0"/>
              <a:t>?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(1) mountainous terrain of the Alps</a:t>
            </a:r>
          </a:p>
          <a:p>
            <a:pPr marL="0" indent="0">
              <a:buNone/>
            </a:pPr>
            <a:r>
              <a:rPr lang="en-US" sz="2400" dirty="0"/>
              <a:t>(2) location near the coast of the Mediterranean Sea</a:t>
            </a:r>
          </a:p>
          <a:p>
            <a:pPr marL="0" indent="0">
              <a:buNone/>
            </a:pPr>
            <a:r>
              <a:rPr lang="en-US" sz="2400" dirty="0"/>
              <a:t>(3) navigable waters of the Danube River</a:t>
            </a:r>
          </a:p>
          <a:p>
            <a:pPr marL="0" indent="0">
              <a:buNone/>
            </a:pPr>
            <a:r>
              <a:rPr lang="en-US" sz="2400" dirty="0"/>
              <a:t>(4) ease of travel on the Northern European Plain</a:t>
            </a:r>
          </a:p>
        </p:txBody>
      </p:sp>
    </p:spTree>
    <p:extLst>
      <p:ext uri="{BB962C8B-B14F-4D97-AF65-F5344CB8AC3E}">
        <p14:creationId xmlns:p14="http://schemas.microsoft.com/office/powerpoint/2010/main" val="345320455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Which situation was an immediate cause for the</a:t>
            </a:r>
          </a:p>
          <a:p>
            <a:pPr marL="0" indent="0">
              <a:buNone/>
            </a:pPr>
            <a:r>
              <a:rPr lang="en-US" dirty="0"/>
              <a:t>collapse of the Aztec civilization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disruption of overseas trade networks</a:t>
            </a:r>
          </a:p>
          <a:p>
            <a:pPr marL="0" indent="0">
              <a:buNone/>
            </a:pPr>
            <a:r>
              <a:rPr lang="en-US" dirty="0"/>
              <a:t>(2) conquest by foreigners</a:t>
            </a:r>
          </a:p>
          <a:p>
            <a:pPr marL="0" indent="0">
              <a:buNone/>
            </a:pPr>
            <a:r>
              <a:rPr lang="en-US" dirty="0"/>
              <a:t>(3) a series of crop failures </a:t>
            </a:r>
          </a:p>
          <a:p>
            <a:pPr marL="0" indent="0">
              <a:buNone/>
            </a:pPr>
            <a:r>
              <a:rPr lang="en-US" dirty="0"/>
              <a:t>(4) a lack of military training</a:t>
            </a:r>
          </a:p>
        </p:txBody>
      </p:sp>
    </p:spTree>
    <p:extLst>
      <p:ext uri="{BB962C8B-B14F-4D97-AF65-F5344CB8AC3E}">
        <p14:creationId xmlns:p14="http://schemas.microsoft.com/office/powerpoint/2010/main" val="330467208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Which technological development enabled</a:t>
            </a:r>
          </a:p>
          <a:p>
            <a:pPr marL="0" indent="0">
              <a:buNone/>
            </a:pPr>
            <a:r>
              <a:rPr lang="en-US" dirty="0"/>
              <a:t>European navigators to determine their location</a:t>
            </a:r>
          </a:p>
          <a:p>
            <a:pPr marL="0" indent="0">
              <a:buNone/>
            </a:pPr>
            <a:r>
              <a:rPr lang="en-US" dirty="0"/>
              <a:t>during the Age of Exploration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lateen sail </a:t>
            </a:r>
            <a:r>
              <a:rPr lang="en-US" dirty="0" smtClean="0"/>
              <a:t>		(</a:t>
            </a:r>
            <a:r>
              <a:rPr lang="en-US" dirty="0"/>
              <a:t>3) cross bow</a:t>
            </a:r>
          </a:p>
          <a:p>
            <a:pPr marL="0" indent="0">
              <a:buNone/>
            </a:pPr>
            <a:r>
              <a:rPr lang="en-US" dirty="0"/>
              <a:t>(2) </a:t>
            </a:r>
            <a:r>
              <a:rPr lang="en-US" dirty="0" smtClean="0"/>
              <a:t>Astrolabe		 </a:t>
            </a:r>
            <a:r>
              <a:rPr lang="en-US" dirty="0"/>
              <a:t>(4) caravel</a:t>
            </a:r>
          </a:p>
        </p:txBody>
      </p:sp>
    </p:spTree>
    <p:extLst>
      <p:ext uri="{BB962C8B-B14F-4D97-AF65-F5344CB8AC3E}">
        <p14:creationId xmlns:p14="http://schemas.microsoft.com/office/powerpoint/2010/main" val="168115648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One reason Spain sponsored the first voyage of</a:t>
            </a:r>
          </a:p>
          <a:p>
            <a:pPr marL="0" indent="0">
              <a:buNone/>
            </a:pPr>
            <a:r>
              <a:rPr lang="en-US" dirty="0"/>
              <a:t>Columbus to the west was </a:t>
            </a:r>
            <a:r>
              <a:rPr lang="en-US" dirty="0" smtClean="0"/>
              <a:t>to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find a more direct trade route to Asia</a:t>
            </a:r>
          </a:p>
          <a:p>
            <a:pPr marL="0" indent="0">
              <a:buNone/>
            </a:pPr>
            <a:r>
              <a:rPr lang="en-US" dirty="0"/>
              <a:t>(2) obtain military technology</a:t>
            </a:r>
          </a:p>
          <a:p>
            <a:pPr marL="0" indent="0">
              <a:buNone/>
            </a:pPr>
            <a:r>
              <a:rPr lang="en-US" dirty="0"/>
              <a:t>(3) make contact with the Empire of Benin</a:t>
            </a:r>
          </a:p>
          <a:p>
            <a:pPr marL="0" indent="0">
              <a:buNone/>
            </a:pPr>
            <a:r>
              <a:rPr lang="en-US" dirty="0"/>
              <a:t>(4) trade in established ports in the Americas</a:t>
            </a:r>
          </a:p>
        </p:txBody>
      </p:sp>
    </p:spTree>
    <p:extLst>
      <p:ext uri="{BB962C8B-B14F-4D97-AF65-F5344CB8AC3E}">
        <p14:creationId xmlns:p14="http://schemas.microsoft.com/office/powerpoint/2010/main" val="236414439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The Encounter occurred as a result of European</a:t>
            </a:r>
          </a:p>
          <a:p>
            <a:pPr marL="0" indent="0">
              <a:buNone/>
            </a:pPr>
            <a:r>
              <a:rPr lang="en-US" dirty="0"/>
              <a:t>explorers crossing </a:t>
            </a:r>
            <a:r>
              <a:rPr lang="en-US" dirty="0" smtClean="0"/>
              <a:t>the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Atlantic Ocean</a:t>
            </a:r>
          </a:p>
          <a:p>
            <a:pPr marL="0" indent="0">
              <a:buNone/>
            </a:pPr>
            <a:r>
              <a:rPr lang="en-US" dirty="0"/>
              <a:t>(2) Sahara Desert</a:t>
            </a:r>
          </a:p>
          <a:p>
            <a:pPr marL="0" indent="0">
              <a:buNone/>
            </a:pPr>
            <a:r>
              <a:rPr lang="en-US" dirty="0"/>
              <a:t>(3) Andes Mountains</a:t>
            </a:r>
          </a:p>
          <a:p>
            <a:pPr marL="0" indent="0">
              <a:buNone/>
            </a:pPr>
            <a:r>
              <a:rPr lang="en-US" dirty="0"/>
              <a:t>(4) Mediterranean Sea</a:t>
            </a:r>
          </a:p>
        </p:txBody>
      </p:sp>
    </p:spTree>
    <p:extLst>
      <p:ext uri="{BB962C8B-B14F-4D97-AF65-F5344CB8AC3E}">
        <p14:creationId xmlns:p14="http://schemas.microsoft.com/office/powerpoint/2010/main" val="424488341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DBQ - June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Technological advancements such as the combined use of the bow and the</a:t>
            </a:r>
          </a:p>
          <a:p>
            <a:pPr marL="0" indent="0">
              <a:buNone/>
            </a:pPr>
            <a:r>
              <a:rPr lang="en-US" dirty="0"/>
              <a:t>stirrup by the Mongols, the use of the caravel by the Spanish, and the use of</a:t>
            </a:r>
          </a:p>
          <a:p>
            <a:pPr marL="0" indent="0">
              <a:buNone/>
            </a:pPr>
            <a:r>
              <a:rPr lang="en-US" dirty="0"/>
              <a:t>the railroad in India have affected how certain civilizations and societies have</a:t>
            </a:r>
          </a:p>
          <a:p>
            <a:pPr marL="0" indent="0">
              <a:buNone/>
            </a:pPr>
            <a:r>
              <a:rPr lang="en-US" dirty="0"/>
              <a:t>interacted with each other. Changes have resulted from these interactions.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Task</a:t>
            </a:r>
            <a:r>
              <a:rPr lang="en-US" dirty="0"/>
              <a:t>: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Select </a:t>
            </a:r>
            <a:r>
              <a:rPr lang="en-US" dirty="0"/>
              <a:t>two technological advancements mentioned in the historical context </a:t>
            </a:r>
            <a:r>
              <a:rPr lang="en-US" dirty="0" smtClean="0"/>
              <a:t>and for </a:t>
            </a:r>
            <a:r>
              <a:rPr lang="en-US" dirty="0"/>
              <a:t>each</a:t>
            </a:r>
          </a:p>
          <a:p>
            <a:pPr marL="0" indent="0">
              <a:buNone/>
            </a:pPr>
            <a:r>
              <a:rPr lang="en-US" dirty="0"/>
              <a:t>• Explain how this technological advancement affected the interactions of a</a:t>
            </a:r>
          </a:p>
          <a:p>
            <a:pPr marL="0" indent="0">
              <a:buNone/>
            </a:pPr>
            <a:r>
              <a:rPr lang="en-US" dirty="0"/>
              <a:t>specific civilization or society with another group</a:t>
            </a:r>
          </a:p>
          <a:p>
            <a:pPr marL="0" indent="0">
              <a:buNone/>
            </a:pPr>
            <a:r>
              <a:rPr lang="en-US" dirty="0"/>
              <a:t>• Discuss changes that resulted from these interactions</a:t>
            </a:r>
          </a:p>
        </p:txBody>
      </p:sp>
    </p:spTree>
    <p:extLst>
      <p:ext uri="{BB962C8B-B14F-4D97-AF65-F5344CB8AC3E}">
        <p14:creationId xmlns:p14="http://schemas.microsoft.com/office/powerpoint/2010/main" val="136363540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810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Treaty of </a:t>
            </a:r>
            <a:r>
              <a:rPr lang="en-US" dirty="0" err="1" smtClean="0">
                <a:solidFill>
                  <a:srgbClr val="FF0000"/>
                </a:solidFill>
              </a:rPr>
              <a:t>Tordesilla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will establish a </a:t>
            </a:r>
            <a:r>
              <a:rPr lang="en-US" u="sng" dirty="0" smtClean="0"/>
              <a:t>line of demarcation </a:t>
            </a:r>
            <a:r>
              <a:rPr lang="en-US" dirty="0" smtClean="0"/>
              <a:t>between Spanish &amp; Portuguese claims of New World</a:t>
            </a:r>
          </a:p>
          <a:p>
            <a:endParaRPr lang="en-US" dirty="0"/>
          </a:p>
        </p:txBody>
      </p:sp>
      <p:pic>
        <p:nvPicPr>
          <p:cNvPr id="4" name="Picture 2" descr="treat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9" y="2286000"/>
            <a:ext cx="5694717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9506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Explorers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Columbus (1492) from Spain to </a:t>
            </a:r>
            <a:r>
              <a:rPr lang="en-US" dirty="0" smtClean="0"/>
              <a:t>Caribbean, hired by Isabel and Ferdinand (had done </a:t>
            </a:r>
            <a:r>
              <a:rPr lang="en-US" i="1" dirty="0" smtClean="0">
                <a:solidFill>
                  <a:srgbClr val="FF0000"/>
                </a:solidFill>
              </a:rPr>
              <a:t>Reconquista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of Spain – kicked out Muslims, Jews and Protestants)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Da Gama </a:t>
            </a:r>
            <a:r>
              <a:rPr lang="en-US" dirty="0" smtClean="0"/>
              <a:t>– Portuguese – south of Africa to India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Magellan</a:t>
            </a:r>
            <a:r>
              <a:rPr lang="en-US" dirty="0" smtClean="0"/>
              <a:t> – </a:t>
            </a:r>
            <a:r>
              <a:rPr lang="en-US" u="sng" dirty="0" smtClean="0"/>
              <a:t>circumnavigated</a:t>
            </a:r>
            <a:r>
              <a:rPr lang="en-US" dirty="0" smtClean="0"/>
              <a:t> globe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Zheng</a:t>
            </a:r>
            <a:r>
              <a:rPr lang="en-US" dirty="0" smtClean="0">
                <a:solidFill>
                  <a:srgbClr val="FF0000"/>
                </a:solidFill>
              </a:rPr>
              <a:t>-He</a:t>
            </a:r>
            <a:r>
              <a:rPr lang="en-US" dirty="0" smtClean="0"/>
              <a:t> – Ming dynasty from China to Africa</a:t>
            </a:r>
          </a:p>
          <a:p>
            <a:r>
              <a:rPr lang="en-US" u="sng" dirty="0" smtClean="0"/>
              <a:t>Cortes</a:t>
            </a:r>
            <a:r>
              <a:rPr lang="en-US" dirty="0" smtClean="0"/>
              <a:t> (Aztecs) and </a:t>
            </a:r>
            <a:r>
              <a:rPr lang="en-US" u="sng" dirty="0" smtClean="0"/>
              <a:t>Pizarro</a:t>
            </a:r>
            <a:r>
              <a:rPr lang="en-US" dirty="0" smtClean="0"/>
              <a:t> (Inca) - conquistadors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69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2" descr="http://precolumbianoceanictravel.weebly.com/uploads/4/0/8/6/4086875/9845461.jpg?6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6121"/>
            <a:ext cx="7010400" cy="365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Dagamama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999" y="3810000"/>
            <a:ext cx="4879939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8755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of Exploration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Columbian Exchange </a:t>
            </a:r>
            <a:r>
              <a:rPr lang="en-US" dirty="0" smtClean="0"/>
              <a:t>– food stuff and diseases exchanged between New World and Europe/Africa/Asia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Triangular Trade </a:t>
            </a:r>
            <a:r>
              <a:rPr lang="en-US" dirty="0" smtClean="0"/>
              <a:t>– manufactured goods (guns) from Europe to Africa, African slaves to Caribbean for sugar plantations (</a:t>
            </a:r>
            <a:r>
              <a:rPr lang="en-US" dirty="0" smtClean="0">
                <a:solidFill>
                  <a:srgbClr val="FF0000"/>
                </a:solidFill>
              </a:rPr>
              <a:t>Middle Passage</a:t>
            </a:r>
            <a:r>
              <a:rPr lang="en-US" dirty="0" smtClean="0"/>
              <a:t>) then molasses to Europe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Encomienda</a:t>
            </a:r>
            <a:r>
              <a:rPr lang="en-US" dirty="0" smtClean="0"/>
              <a:t> – plantations using forced Native American labor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African Diaspora </a:t>
            </a:r>
            <a:r>
              <a:rPr lang="en-US" dirty="0" smtClean="0"/>
              <a:t>– African slaves transported to Brazil and Caribbean</a:t>
            </a:r>
          </a:p>
          <a:p>
            <a:r>
              <a:rPr lang="en-US" dirty="0" smtClean="0"/>
              <a:t>Native American population declined due to disease and overwork – native culture lost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35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r>
              <a:rPr lang="en-US" dirty="0" smtClean="0"/>
              <a:t>Columbia Exchange</a:t>
            </a:r>
            <a:endParaRPr lang="en-US" dirty="0"/>
          </a:p>
        </p:txBody>
      </p:sp>
      <p:pic>
        <p:nvPicPr>
          <p:cNvPr id="4" name="Picture 5" descr="rou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75547"/>
            <a:ext cx="3886200" cy="394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" descr="http://3.bp.blogspot.com/-JeXfyCjLXk8/Tw4xjfkr7KI/AAAAAAAAAkw/-vUDpW3ox3U/s1600/ColExchan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667000"/>
            <a:ext cx="4833641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513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What was one ideal of Renaissance humanism</a:t>
            </a:r>
            <a:r>
              <a:rPr lang="en-US" sz="2400" dirty="0" smtClean="0"/>
              <a:t>?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(1) training as a knight and practicing chivalry</a:t>
            </a:r>
          </a:p>
          <a:p>
            <a:pPr marL="0" indent="0">
              <a:buNone/>
            </a:pPr>
            <a:r>
              <a:rPr lang="en-US" sz="2400" dirty="0"/>
              <a:t>(2) obeying divine right monarchs and </a:t>
            </a:r>
            <a:r>
              <a:rPr lang="en-US" sz="2400" dirty="0" smtClean="0"/>
              <a:t>the church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(3) living apart from the world and </a:t>
            </a:r>
            <a:r>
              <a:rPr lang="en-US" sz="2400" dirty="0" smtClean="0"/>
              <a:t>taking monastic </a:t>
            </a:r>
            <a:r>
              <a:rPr lang="en-US" sz="2400" dirty="0"/>
              <a:t>vows</a:t>
            </a:r>
          </a:p>
          <a:p>
            <a:pPr marL="0" indent="0">
              <a:buNone/>
            </a:pPr>
            <a:r>
              <a:rPr lang="en-US" sz="2400" dirty="0"/>
              <a:t>(4) investigating areas of interest and </a:t>
            </a:r>
            <a:r>
              <a:rPr lang="en-US" sz="2400" dirty="0" smtClean="0"/>
              <a:t>fulfilling one’s </a:t>
            </a:r>
            <a:r>
              <a:rPr lang="en-US" sz="2400" dirty="0"/>
              <a:t>potential</a:t>
            </a:r>
          </a:p>
        </p:txBody>
      </p:sp>
    </p:spTree>
    <p:extLst>
      <p:ext uri="{BB962C8B-B14F-4D97-AF65-F5344CB8AC3E}">
        <p14:creationId xmlns:p14="http://schemas.microsoft.com/office/powerpoint/2010/main" val="161091827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5" descr="Native_American_Population_Chart_1518-1593_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38200" y="533400"/>
            <a:ext cx="6934200" cy="613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562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910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Spanish will establish themselves as head of the colonial government</a:t>
            </a:r>
            <a:r>
              <a:rPr lang="en-US" dirty="0" smtClean="0"/>
              <a:t>. (</a:t>
            </a:r>
            <a:r>
              <a:rPr lang="en-US" dirty="0" smtClean="0">
                <a:solidFill>
                  <a:srgbClr val="FF0000"/>
                </a:solidFill>
              </a:rPr>
              <a:t>viceroys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smtClean="0"/>
              <a:t>Native Americans although a majority of population had no say in government</a:t>
            </a:r>
            <a:r>
              <a:rPr lang="en-US" dirty="0" smtClean="0"/>
              <a:t>.</a:t>
            </a:r>
          </a:p>
          <a:p>
            <a:r>
              <a:rPr lang="en-US" dirty="0" smtClean="0"/>
              <a:t>Long-lasting class resentment based on race/ethnicity</a:t>
            </a:r>
          </a:p>
          <a:p>
            <a:r>
              <a:rPr lang="en-US" dirty="0" smtClean="0"/>
              <a:t>Eventually will lead to revolutions to overthrow Spanish</a:t>
            </a:r>
            <a:endParaRPr lang="en-US" dirty="0"/>
          </a:p>
        </p:txBody>
      </p:sp>
      <p:pic>
        <p:nvPicPr>
          <p:cNvPr id="1026" name="Picture 2" descr="http://uclast203-2010.wikispaces.com/file/view/pyramid.jpg/131065089/pyrami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034249"/>
            <a:ext cx="4210050" cy="5153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305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Which title best completes the partial outline</a:t>
            </a:r>
          </a:p>
          <a:p>
            <a:pPr marL="0" indent="0">
              <a:buNone/>
            </a:pPr>
            <a:r>
              <a:rPr lang="en-US" dirty="0"/>
              <a:t>below?</a:t>
            </a:r>
          </a:p>
          <a:p>
            <a:pPr marL="0" indent="0">
              <a:buNone/>
            </a:pPr>
            <a:r>
              <a:rPr lang="en-US" dirty="0"/>
              <a:t>I. ________________________________</a:t>
            </a:r>
          </a:p>
          <a:p>
            <a:pPr marL="0" indent="0">
              <a:buNone/>
            </a:pPr>
            <a:r>
              <a:rPr lang="en-US" dirty="0"/>
              <a:t>A. Sugar, tobacco, and cotton </a:t>
            </a:r>
            <a:r>
              <a:rPr lang="en-US" dirty="0" smtClean="0"/>
              <a:t>to Europe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B. Textiles, rum, and </a:t>
            </a:r>
            <a:r>
              <a:rPr lang="en-US" dirty="0" smtClean="0"/>
              <a:t>manufactured goods </a:t>
            </a:r>
            <a:r>
              <a:rPr lang="en-US" dirty="0"/>
              <a:t>to Africa</a:t>
            </a:r>
          </a:p>
          <a:p>
            <a:pPr marL="0" indent="0">
              <a:buNone/>
            </a:pPr>
            <a:r>
              <a:rPr lang="en-US" dirty="0"/>
              <a:t>C. Enslaved Africans to the </a:t>
            </a:r>
            <a:r>
              <a:rPr lang="en-US" dirty="0" smtClean="0"/>
              <a:t>Americas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Trade Within the Hanseatic League</a:t>
            </a:r>
          </a:p>
          <a:p>
            <a:pPr marL="0" indent="0">
              <a:buNone/>
            </a:pPr>
            <a:r>
              <a:rPr lang="en-US" dirty="0"/>
              <a:t>(2) Elements of Triangular Trade</a:t>
            </a:r>
          </a:p>
          <a:p>
            <a:pPr marL="0" indent="0">
              <a:buNone/>
            </a:pPr>
            <a:r>
              <a:rPr lang="en-US" dirty="0"/>
              <a:t>(3) Factors of Industrialization</a:t>
            </a:r>
          </a:p>
          <a:p>
            <a:pPr marL="0" indent="0">
              <a:buNone/>
            </a:pPr>
            <a:r>
              <a:rPr lang="en-US" dirty="0"/>
              <a:t>(4) Results of the Congress of </a:t>
            </a:r>
            <a:r>
              <a:rPr lang="en-US" dirty="0" smtClean="0"/>
              <a:t>Vienna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83374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• Vasco da Gama discovered an all-water </a:t>
            </a:r>
            <a:r>
              <a:rPr lang="en-US" dirty="0" smtClean="0"/>
              <a:t>route from </a:t>
            </a:r>
            <a:r>
              <a:rPr lang="en-US" dirty="0"/>
              <a:t>Europe to India.</a:t>
            </a:r>
          </a:p>
          <a:p>
            <a:pPr marL="0" indent="0">
              <a:buNone/>
            </a:pPr>
            <a:r>
              <a:rPr lang="en-US" dirty="0"/>
              <a:t>• Ferdinand Magellan’s crew </a:t>
            </a:r>
            <a:r>
              <a:rPr lang="en-US" dirty="0" smtClean="0"/>
              <a:t>circumnavigated the </a:t>
            </a:r>
            <a:r>
              <a:rPr lang="en-US" dirty="0"/>
              <a:t>globe.</a:t>
            </a:r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dirty="0" smtClean="0"/>
              <a:t>Isaac </a:t>
            </a:r>
            <a:r>
              <a:rPr lang="en-US" dirty="0"/>
              <a:t>Newton defined the forces of gravity.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These </a:t>
            </a:r>
            <a:r>
              <a:rPr lang="en-US" dirty="0"/>
              <a:t>events relate most directly to</a:t>
            </a:r>
          </a:p>
          <a:p>
            <a:pPr marL="0" indent="0">
              <a:buNone/>
            </a:pPr>
            <a:r>
              <a:rPr lang="en-US" dirty="0"/>
              <a:t>(1) revised understandings of natural surroundings</a:t>
            </a:r>
          </a:p>
          <a:p>
            <a:pPr marL="0" indent="0">
              <a:buNone/>
            </a:pPr>
            <a:r>
              <a:rPr lang="en-US" dirty="0"/>
              <a:t>(2) questioning the benefits of the </a:t>
            </a:r>
            <a:r>
              <a:rPr lang="en-US" dirty="0" smtClean="0"/>
              <a:t>mercantile system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(3) increased suspicion between different religions</a:t>
            </a:r>
          </a:p>
          <a:p>
            <a:pPr marL="0" indent="0">
              <a:buNone/>
            </a:pPr>
            <a:r>
              <a:rPr lang="en-US" dirty="0"/>
              <a:t>(4) development of new manufacturing techniques</a:t>
            </a:r>
          </a:p>
        </p:txBody>
      </p:sp>
    </p:spTree>
    <p:extLst>
      <p:ext uri="{BB962C8B-B14F-4D97-AF65-F5344CB8AC3E}">
        <p14:creationId xmlns:p14="http://schemas.microsoft.com/office/powerpoint/2010/main" val="65005914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95600" cy="1143000"/>
          </a:xfrm>
        </p:spPr>
        <p:txBody>
          <a:bodyPr/>
          <a:lstStyle/>
          <a:p>
            <a:r>
              <a:rPr lang="en-US" dirty="0" smtClean="0"/>
              <a:t>Aug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52400"/>
            <a:ext cx="5943600" cy="6313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369877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inhumane policies of the Reconquista,</a:t>
            </a:r>
          </a:p>
          <a:p>
            <a:pPr marL="0" indent="0">
              <a:buNone/>
            </a:pPr>
            <a:r>
              <a:rPr lang="en-US" dirty="0"/>
              <a:t>pogroms, and the Holocaust were all results </a:t>
            </a:r>
            <a:r>
              <a:rPr lang="en-US" dirty="0" smtClean="0"/>
              <a:t>of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civil disobedience and passive resistance</a:t>
            </a:r>
          </a:p>
          <a:p>
            <a:pPr marL="0" indent="0">
              <a:buNone/>
            </a:pPr>
            <a:r>
              <a:rPr lang="en-US" dirty="0"/>
              <a:t>(2) acculturation and assimilation</a:t>
            </a:r>
          </a:p>
          <a:p>
            <a:pPr marL="0" indent="0">
              <a:buNone/>
            </a:pPr>
            <a:r>
              <a:rPr lang="en-US" dirty="0"/>
              <a:t>(3) war guilt and reparations</a:t>
            </a:r>
          </a:p>
          <a:p>
            <a:pPr marL="0" indent="0">
              <a:buNone/>
            </a:pPr>
            <a:r>
              <a:rPr lang="en-US" dirty="0"/>
              <a:t>(4) intolerance and prejudice</a:t>
            </a:r>
          </a:p>
        </p:txBody>
      </p:sp>
    </p:spTree>
    <p:extLst>
      <p:ext uri="{BB962C8B-B14F-4D97-AF65-F5344CB8AC3E}">
        <p14:creationId xmlns:p14="http://schemas.microsoft.com/office/powerpoint/2010/main" val="220318301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Columbian exchange is most closely</a:t>
            </a:r>
          </a:p>
          <a:p>
            <a:pPr marL="0" indent="0">
              <a:buNone/>
            </a:pPr>
            <a:r>
              <a:rPr lang="en-US" dirty="0"/>
              <a:t>associated with the beginnings </a:t>
            </a:r>
            <a:r>
              <a:rPr lang="en-US" dirty="0" smtClean="0"/>
              <a:t>of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mercantilism </a:t>
            </a:r>
            <a:r>
              <a:rPr lang="en-US" dirty="0" smtClean="0"/>
              <a:t>	(</a:t>
            </a:r>
            <a:r>
              <a:rPr lang="en-US" dirty="0"/>
              <a:t>3) mass production</a:t>
            </a:r>
          </a:p>
          <a:p>
            <a:pPr marL="0" indent="0">
              <a:buNone/>
            </a:pPr>
            <a:r>
              <a:rPr lang="en-US" dirty="0"/>
              <a:t>(2) humanism </a:t>
            </a:r>
            <a:r>
              <a:rPr lang="en-US" dirty="0" smtClean="0"/>
              <a:t>		(</a:t>
            </a:r>
            <a:r>
              <a:rPr lang="en-US" dirty="0"/>
              <a:t>4) scientific socialism</a:t>
            </a:r>
          </a:p>
        </p:txBody>
      </p:sp>
    </p:spTree>
    <p:extLst>
      <p:ext uri="{BB962C8B-B14F-4D97-AF65-F5344CB8AC3E}">
        <p14:creationId xmlns:p14="http://schemas.microsoft.com/office/powerpoint/2010/main" val="88711354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One way in which the Atlantic slave trade and </a:t>
            </a:r>
            <a:r>
              <a:rPr lang="en-US" dirty="0" smtClean="0"/>
              <a:t>the Jewish </a:t>
            </a:r>
            <a:r>
              <a:rPr lang="en-US" dirty="0"/>
              <a:t>diaspora are similar is that </a:t>
            </a:r>
            <a:r>
              <a:rPr lang="en-US" dirty="0" smtClean="0"/>
              <a:t>both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forced people to migrate</a:t>
            </a:r>
          </a:p>
          <a:p>
            <a:pPr marL="0" indent="0">
              <a:buNone/>
            </a:pPr>
            <a:r>
              <a:rPr lang="en-US" dirty="0"/>
              <a:t>(2) encouraged the growth of secularism</a:t>
            </a:r>
          </a:p>
          <a:p>
            <a:pPr marL="0" indent="0">
              <a:buNone/>
            </a:pPr>
            <a:r>
              <a:rPr lang="en-US" dirty="0"/>
              <a:t>(3) created conditions leading to the Encounter</a:t>
            </a:r>
          </a:p>
          <a:p>
            <a:pPr marL="0" indent="0">
              <a:buNone/>
            </a:pPr>
            <a:r>
              <a:rPr lang="en-US" dirty="0"/>
              <a:t>(4) resulted from the fall of Constantinople</a:t>
            </a:r>
          </a:p>
        </p:txBody>
      </p:sp>
    </p:spTree>
    <p:extLst>
      <p:ext uri="{BB962C8B-B14F-4D97-AF65-F5344CB8AC3E}">
        <p14:creationId xmlns:p14="http://schemas.microsoft.com/office/powerpoint/2010/main" val="347696382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In the 1500s, European attempts to </a:t>
            </a:r>
            <a:r>
              <a:rPr lang="en-US" sz="2400" dirty="0" smtClean="0"/>
              <a:t>establish colonies </a:t>
            </a:r>
            <a:r>
              <a:rPr lang="en-US" sz="2400" dirty="0"/>
              <a:t>in Africa were hindered </a:t>
            </a:r>
            <a:r>
              <a:rPr lang="en-US" sz="2400" dirty="0" smtClean="0"/>
              <a:t>by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(1) the abolition of the slave trade</a:t>
            </a:r>
          </a:p>
          <a:p>
            <a:pPr marL="0" indent="0">
              <a:buNone/>
            </a:pPr>
            <a:r>
              <a:rPr lang="en-US" sz="2400" dirty="0"/>
              <a:t>(2) the cooperative efforts of Christian </a:t>
            </a:r>
            <a:r>
              <a:rPr lang="en-US" sz="2400" dirty="0" smtClean="0"/>
              <a:t>and Islamic </a:t>
            </a:r>
            <a:r>
              <a:rPr lang="en-US" sz="2400" dirty="0"/>
              <a:t>missionaries</a:t>
            </a:r>
          </a:p>
          <a:p>
            <a:pPr marL="0" indent="0">
              <a:buNone/>
            </a:pPr>
            <a:r>
              <a:rPr lang="en-US" sz="2400" dirty="0"/>
              <a:t>(3) a variety of geographic obstacles in Africa</a:t>
            </a:r>
          </a:p>
          <a:p>
            <a:pPr marL="0" indent="0">
              <a:buNone/>
            </a:pPr>
            <a:r>
              <a:rPr lang="en-US" sz="2400" dirty="0"/>
              <a:t>(4) a widespread unified resistance by </a:t>
            </a:r>
            <a:r>
              <a:rPr lang="en-US" sz="2400" dirty="0" smtClean="0"/>
              <a:t>African tribal </a:t>
            </a:r>
            <a:r>
              <a:rPr lang="en-US" sz="2400" dirty="0"/>
              <a:t>leaders</a:t>
            </a:r>
          </a:p>
        </p:txBody>
      </p:sp>
    </p:spTree>
    <p:extLst>
      <p:ext uri="{BB962C8B-B14F-4D97-AF65-F5344CB8AC3E}">
        <p14:creationId xmlns:p14="http://schemas.microsoft.com/office/powerpoint/2010/main" val="235198937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Which statement accurately reflects population</a:t>
            </a:r>
          </a:p>
          <a:p>
            <a:pPr marL="0" indent="0">
              <a:buNone/>
            </a:pPr>
            <a:r>
              <a:rPr lang="en-US" dirty="0"/>
              <a:t>changes that occurred as a result of the Age of</a:t>
            </a:r>
          </a:p>
          <a:p>
            <a:pPr marL="0" indent="0">
              <a:buNone/>
            </a:pPr>
            <a:r>
              <a:rPr lang="en-US" dirty="0"/>
              <a:t>Exploration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Most Latin American populations </a:t>
            </a:r>
            <a:r>
              <a:rPr lang="en-US" dirty="0" smtClean="0"/>
              <a:t>became more </a:t>
            </a:r>
            <a:r>
              <a:rPr lang="en-US" dirty="0"/>
              <a:t>culturally diverse.</a:t>
            </a:r>
          </a:p>
          <a:p>
            <a:pPr marL="0" indent="0">
              <a:buNone/>
            </a:pPr>
            <a:r>
              <a:rPr lang="en-US" dirty="0"/>
              <a:t>(2) One third of Europe’s population died due </a:t>
            </a:r>
            <a:r>
              <a:rPr lang="en-US" dirty="0" smtClean="0"/>
              <a:t>to exposure </a:t>
            </a:r>
            <a:r>
              <a:rPr lang="en-US" dirty="0"/>
              <a:t>to diseases from the Americas.</a:t>
            </a:r>
          </a:p>
          <a:p>
            <a:pPr marL="0" indent="0">
              <a:buNone/>
            </a:pPr>
            <a:r>
              <a:rPr lang="en-US" dirty="0"/>
              <a:t>(3) The introduction of goods from the </a:t>
            </a:r>
            <a:r>
              <a:rPr lang="en-US" dirty="0" smtClean="0"/>
              <a:t>Americas caused </a:t>
            </a:r>
            <a:r>
              <a:rPr lang="en-US" dirty="0"/>
              <a:t>a decline in Asian populations.</a:t>
            </a:r>
          </a:p>
          <a:p>
            <a:pPr marL="0" indent="0">
              <a:buNone/>
            </a:pPr>
            <a:r>
              <a:rPr lang="en-US" dirty="0"/>
              <a:t>(4) Native Americans migrated to Africa </a:t>
            </a:r>
            <a:r>
              <a:rPr lang="en-US" dirty="0" smtClean="0"/>
              <a:t>causing increases </a:t>
            </a:r>
            <a:r>
              <a:rPr lang="en-US" dirty="0"/>
              <a:t>in African populations.</a:t>
            </a:r>
          </a:p>
        </p:txBody>
      </p:sp>
    </p:spTree>
    <p:extLst>
      <p:ext uri="{BB962C8B-B14F-4D97-AF65-F5344CB8AC3E}">
        <p14:creationId xmlns:p14="http://schemas.microsoft.com/office/powerpoint/2010/main" val="32954478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 smtClean="0"/>
              <a:t>One </a:t>
            </a:r>
            <a:r>
              <a:rPr lang="en-US" sz="2800" dirty="0"/>
              <a:t>reason the Renaissance began in Italy </a:t>
            </a:r>
            <a:r>
              <a:rPr lang="en-US" sz="2800" dirty="0" smtClean="0"/>
              <a:t>was that </a:t>
            </a:r>
            <a:r>
              <a:rPr lang="en-US" sz="2800" dirty="0"/>
              <a:t>Italian </a:t>
            </a:r>
            <a:r>
              <a:rPr lang="en-US" sz="2800" dirty="0" smtClean="0"/>
              <a:t>city-states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(1) defeated the Spanish Armada</a:t>
            </a:r>
          </a:p>
          <a:p>
            <a:pPr marL="0" indent="0">
              <a:buNone/>
            </a:pPr>
            <a:r>
              <a:rPr lang="en-US" sz="2800" dirty="0"/>
              <a:t>(2) were unified as a nation under the Pope</a:t>
            </a:r>
          </a:p>
          <a:p>
            <a:pPr marL="0" indent="0">
              <a:buNone/>
            </a:pPr>
            <a:r>
              <a:rPr lang="en-US" sz="2800" dirty="0"/>
              <a:t>(3) were unaffected by the </a:t>
            </a:r>
            <a:r>
              <a:rPr lang="en-US" sz="2800" dirty="0" smtClean="0"/>
              <a:t>Commercial Revolution</a:t>
            </a:r>
            <a:endParaRPr lang="en-US" sz="2800" dirty="0"/>
          </a:p>
          <a:p>
            <a:pPr marL="0" indent="0">
              <a:buNone/>
            </a:pPr>
            <a:r>
              <a:rPr lang="en-US" sz="2800" dirty="0"/>
              <a:t>(4) dominated key Mediterranean trade routes</a:t>
            </a:r>
          </a:p>
        </p:txBody>
      </p:sp>
    </p:spTree>
    <p:extLst>
      <p:ext uri="{BB962C8B-B14F-4D97-AF65-F5344CB8AC3E}">
        <p14:creationId xmlns:p14="http://schemas.microsoft.com/office/powerpoint/2010/main" val="362389894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267200" cy="1143000"/>
          </a:xfrm>
        </p:spPr>
        <p:txBody>
          <a:bodyPr/>
          <a:lstStyle/>
          <a:p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-13855"/>
            <a:ext cx="3200400" cy="6634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748595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One effect of the </a:t>
            </a:r>
            <a:r>
              <a:rPr lang="en-US" dirty="0" err="1"/>
              <a:t>encomienda</a:t>
            </a:r>
            <a:r>
              <a:rPr lang="en-US" dirty="0"/>
              <a:t> system in Latin</a:t>
            </a:r>
          </a:p>
          <a:p>
            <a:pPr marL="0" indent="0">
              <a:buNone/>
            </a:pPr>
            <a:r>
              <a:rPr lang="en-US" dirty="0"/>
              <a:t>America was that it</a:t>
            </a:r>
          </a:p>
          <a:p>
            <a:pPr marL="0" indent="0">
              <a:buNone/>
            </a:pPr>
            <a:r>
              <a:rPr lang="en-US" dirty="0"/>
              <a:t>(1) eliminated the use of guilds</a:t>
            </a:r>
          </a:p>
          <a:p>
            <a:pPr marL="0" indent="0">
              <a:buNone/>
            </a:pPr>
            <a:r>
              <a:rPr lang="en-US" dirty="0"/>
              <a:t>(2) promoted isolationism</a:t>
            </a:r>
          </a:p>
          <a:p>
            <a:pPr marL="0" indent="0">
              <a:buNone/>
            </a:pPr>
            <a:r>
              <a:rPr lang="en-US" dirty="0"/>
              <a:t>(3) exploited indigenous peoples</a:t>
            </a:r>
          </a:p>
          <a:p>
            <a:pPr marL="0" indent="0">
              <a:buNone/>
            </a:pPr>
            <a:r>
              <a:rPr lang="en-US" dirty="0"/>
              <a:t>(4) reduced Spanish influence</a:t>
            </a:r>
          </a:p>
        </p:txBody>
      </p:sp>
    </p:spTree>
    <p:extLst>
      <p:ext uri="{BB962C8B-B14F-4D97-AF65-F5344CB8AC3E}">
        <p14:creationId xmlns:p14="http://schemas.microsoft.com/office/powerpoint/2010/main" val="1149591038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The use of the terms Encounter and Columbian</a:t>
            </a:r>
          </a:p>
          <a:p>
            <a:pPr marL="0" indent="0">
              <a:buNone/>
            </a:pPr>
            <a:r>
              <a:rPr lang="en-US" dirty="0"/>
              <a:t>exchange represents attempts to describe </a:t>
            </a:r>
            <a:r>
              <a:rPr lang="en-US" dirty="0" smtClean="0"/>
              <a:t>the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nature of cultural interactions</a:t>
            </a:r>
          </a:p>
          <a:p>
            <a:pPr marL="0" indent="0">
              <a:buNone/>
            </a:pPr>
            <a:r>
              <a:rPr lang="en-US" dirty="0"/>
              <a:t>(2) establishment of land grants</a:t>
            </a:r>
          </a:p>
          <a:p>
            <a:pPr marL="0" indent="0">
              <a:buNone/>
            </a:pPr>
            <a:r>
              <a:rPr lang="en-US" dirty="0"/>
              <a:t>(3) results of scientific innovations</a:t>
            </a:r>
          </a:p>
          <a:p>
            <a:pPr marL="0" indent="0">
              <a:buNone/>
            </a:pPr>
            <a:r>
              <a:rPr lang="en-US" dirty="0"/>
              <a:t>(4) origins of divine right </a:t>
            </a:r>
            <a:r>
              <a:rPr lang="en-US" dirty="0" smtClean="0"/>
              <a:t>theory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Middle Passage is best defined </a:t>
            </a:r>
            <a:r>
              <a:rPr lang="en-US" dirty="0" smtClean="0"/>
              <a:t>as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a route through the Swiss Alps</a:t>
            </a:r>
          </a:p>
          <a:p>
            <a:pPr marL="0" indent="0">
              <a:buNone/>
            </a:pPr>
            <a:r>
              <a:rPr lang="en-US" dirty="0"/>
              <a:t>(2) a narrow body of water connecting two larger</a:t>
            </a:r>
          </a:p>
          <a:p>
            <a:pPr marL="0" indent="0">
              <a:buNone/>
            </a:pPr>
            <a:r>
              <a:rPr lang="en-US" dirty="0"/>
              <a:t>bodies of water</a:t>
            </a:r>
          </a:p>
          <a:p>
            <a:pPr marL="0" indent="0">
              <a:buNone/>
            </a:pPr>
            <a:r>
              <a:rPr lang="en-US" dirty="0"/>
              <a:t>(3) the forced journey of enslaved Africans to the</a:t>
            </a:r>
          </a:p>
          <a:p>
            <a:pPr marL="0" indent="0">
              <a:buNone/>
            </a:pPr>
            <a:r>
              <a:rPr lang="en-US" dirty="0"/>
              <a:t>Americas</a:t>
            </a:r>
          </a:p>
          <a:p>
            <a:pPr marL="0" indent="0">
              <a:buNone/>
            </a:pPr>
            <a:r>
              <a:rPr lang="en-US" dirty="0"/>
              <a:t>(4) the expulsion of Muslims from Spain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917994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8" y="1295400"/>
            <a:ext cx="5572125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464151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733675" cy="1143000"/>
          </a:xfrm>
        </p:spPr>
        <p:txBody>
          <a:bodyPr/>
          <a:lstStyle/>
          <a:p>
            <a:r>
              <a:rPr lang="en-US" dirty="0" smtClean="0"/>
              <a:t>Aug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-20783"/>
            <a:ext cx="3048000" cy="6852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3540731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colonial Spanish America, which system was</a:t>
            </a:r>
          </a:p>
          <a:p>
            <a:pPr marL="0" indent="0">
              <a:buNone/>
            </a:pPr>
            <a:r>
              <a:rPr lang="en-US" dirty="0"/>
              <a:t>developed by the Spanish to support plantation</a:t>
            </a:r>
          </a:p>
          <a:p>
            <a:pPr marL="0" indent="0">
              <a:buNone/>
            </a:pPr>
            <a:r>
              <a:rPr lang="en-US" dirty="0"/>
              <a:t>agriculture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barter </a:t>
            </a:r>
            <a:r>
              <a:rPr lang="en-US" dirty="0" smtClean="0"/>
              <a:t>				(</a:t>
            </a:r>
            <a:r>
              <a:rPr lang="en-US" dirty="0"/>
              <a:t>3) domestic</a:t>
            </a:r>
          </a:p>
          <a:p>
            <a:pPr marL="0" indent="0">
              <a:buNone/>
            </a:pPr>
            <a:r>
              <a:rPr lang="en-US" dirty="0"/>
              <a:t>(2) </a:t>
            </a:r>
            <a:r>
              <a:rPr lang="en-US" dirty="0" err="1"/>
              <a:t>encomienda</a:t>
            </a:r>
            <a:r>
              <a:rPr lang="en-US" dirty="0"/>
              <a:t> </a:t>
            </a:r>
            <a:r>
              <a:rPr lang="en-US" dirty="0" smtClean="0"/>
              <a:t>			(</a:t>
            </a:r>
            <a:r>
              <a:rPr lang="en-US" dirty="0"/>
              <a:t>4) guild</a:t>
            </a:r>
          </a:p>
        </p:txBody>
      </p:sp>
    </p:spTree>
    <p:extLst>
      <p:ext uri="{BB962C8B-B14F-4D97-AF65-F5344CB8AC3E}">
        <p14:creationId xmlns:p14="http://schemas.microsoft.com/office/powerpoint/2010/main" val="3895823629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Which country is responsible for the extensive</a:t>
            </a:r>
          </a:p>
          <a:p>
            <a:pPr marL="0" indent="0">
              <a:buNone/>
            </a:pPr>
            <a:r>
              <a:rPr lang="en-US" dirty="0"/>
              <a:t>colonial use of the </a:t>
            </a:r>
            <a:r>
              <a:rPr lang="en-US" dirty="0" err="1"/>
              <a:t>encomienda</a:t>
            </a:r>
            <a:r>
              <a:rPr lang="en-US" dirty="0"/>
              <a:t> labor system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England </a:t>
            </a:r>
            <a:r>
              <a:rPr lang="en-US" dirty="0" smtClean="0"/>
              <a:t>			(</a:t>
            </a:r>
            <a:r>
              <a:rPr lang="en-US" dirty="0"/>
              <a:t>3) the Netherlands</a:t>
            </a:r>
          </a:p>
          <a:p>
            <a:pPr marL="0" indent="0">
              <a:buNone/>
            </a:pPr>
            <a:r>
              <a:rPr lang="en-US" dirty="0"/>
              <a:t>(2) France </a:t>
            </a:r>
            <a:r>
              <a:rPr lang="en-US" dirty="0" smtClean="0"/>
              <a:t>				(</a:t>
            </a:r>
            <a:r>
              <a:rPr lang="en-US" dirty="0"/>
              <a:t>4) Spain</a:t>
            </a:r>
          </a:p>
        </p:txBody>
      </p:sp>
    </p:spTree>
    <p:extLst>
      <p:ext uri="{BB962C8B-B14F-4D97-AF65-F5344CB8AC3E}">
        <p14:creationId xmlns:p14="http://schemas.microsoft.com/office/powerpoint/2010/main" val="1243414775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The social class system in Latin America during</a:t>
            </a:r>
          </a:p>
          <a:p>
            <a:pPr marL="0" indent="0">
              <a:buNone/>
            </a:pPr>
            <a:r>
              <a:rPr lang="en-US" dirty="0"/>
              <a:t>the 16th and 17th centuries reflects </a:t>
            </a:r>
            <a:r>
              <a:rPr lang="en-US" dirty="0" smtClean="0"/>
              <a:t>the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dominance of Spanish-born nobility</a:t>
            </a:r>
          </a:p>
          <a:p>
            <a:pPr marL="0" indent="0">
              <a:buNone/>
            </a:pPr>
            <a:r>
              <a:rPr lang="en-US" dirty="0"/>
              <a:t>(2) emerging equality between classes</a:t>
            </a:r>
          </a:p>
          <a:p>
            <a:pPr marL="0" indent="0">
              <a:buNone/>
            </a:pPr>
            <a:r>
              <a:rPr lang="en-US" dirty="0"/>
              <a:t>(3) influence of mestizo economic power</a:t>
            </a:r>
          </a:p>
          <a:p>
            <a:pPr marL="0" indent="0">
              <a:buNone/>
            </a:pPr>
            <a:r>
              <a:rPr lang="en-US" dirty="0"/>
              <a:t>(4) increasing social mobility of Native American</a:t>
            </a:r>
          </a:p>
          <a:p>
            <a:pPr marL="0" indent="0">
              <a:buNone/>
            </a:pPr>
            <a:r>
              <a:rPr lang="en-US" dirty="0"/>
              <a:t>Indians</a:t>
            </a:r>
          </a:p>
        </p:txBody>
      </p:sp>
    </p:spTree>
    <p:extLst>
      <p:ext uri="{BB962C8B-B14F-4D97-AF65-F5344CB8AC3E}">
        <p14:creationId xmlns:p14="http://schemas.microsoft.com/office/powerpoint/2010/main" val="83255366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“. . . (It) brought the potato, the pineapple, </a:t>
            </a:r>
            <a:r>
              <a:rPr lang="en-US" dirty="0" smtClean="0"/>
              <a:t>the turkey</a:t>
            </a:r>
            <a:r>
              <a:rPr lang="en-US" dirty="0"/>
              <a:t>, dahlias, sunflowers, magnolias, </a:t>
            </a:r>
            <a:r>
              <a:rPr lang="en-US" dirty="0" smtClean="0"/>
              <a:t>maize, </a:t>
            </a:r>
            <a:r>
              <a:rPr lang="en-US" dirty="0" err="1" smtClean="0"/>
              <a:t>chillies</a:t>
            </a:r>
            <a:r>
              <a:rPr lang="en-US" dirty="0" smtClean="0"/>
              <a:t> </a:t>
            </a:r>
            <a:r>
              <a:rPr lang="en-US" dirty="0"/>
              <a:t>and chocolate across the Atlantic. On </a:t>
            </a:r>
            <a:r>
              <a:rPr lang="en-US" dirty="0" smtClean="0"/>
              <a:t>the other </a:t>
            </a:r>
            <a:r>
              <a:rPr lang="en-US" dirty="0"/>
              <a:t>hand, tens of millions died in </a:t>
            </a:r>
            <a:r>
              <a:rPr lang="en-US" dirty="0" smtClean="0"/>
              <a:t>the pandemics </a:t>
            </a:r>
            <a:r>
              <a:rPr lang="en-US" dirty="0"/>
              <a:t>of the 16th century, victims </a:t>
            </a:r>
            <a:r>
              <a:rPr lang="en-US" dirty="0" smtClean="0"/>
              <a:t>of smallpox</a:t>
            </a:r>
            <a:r>
              <a:rPr lang="en-US" dirty="0"/>
              <a:t>, measles and the other diseases </a:t>
            </a:r>
            <a:r>
              <a:rPr lang="en-US" dirty="0" smtClean="0"/>
              <a:t>brought by </a:t>
            </a:r>
            <a:r>
              <a:rPr lang="en-US" dirty="0"/>
              <a:t>Europeans (and don’t forget that the </a:t>
            </a:r>
            <a:r>
              <a:rPr lang="en-US" dirty="0" smtClean="0"/>
              <a:t>African slave </a:t>
            </a:r>
            <a:r>
              <a:rPr lang="en-US" dirty="0"/>
              <a:t>trade was begun by the Europeans, </a:t>
            </a:r>
            <a:r>
              <a:rPr lang="en-US" dirty="0" smtClean="0"/>
              <a:t>to replace </a:t>
            </a:r>
            <a:r>
              <a:rPr lang="en-US" dirty="0"/>
              <a:t>the work force they had decimated).”. . . </a:t>
            </a:r>
            <a:r>
              <a:rPr lang="en-US" dirty="0" smtClean="0"/>
              <a:t> — </a:t>
            </a:r>
            <a:r>
              <a:rPr lang="en-US" dirty="0"/>
              <a:t>Michael Wood, BBC </a:t>
            </a:r>
            <a:r>
              <a:rPr lang="en-US" dirty="0" smtClean="0"/>
              <a:t>History (adapted)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Which historical development is being </a:t>
            </a:r>
            <a:r>
              <a:rPr lang="en-US" dirty="0" smtClean="0"/>
              <a:t>described in </a:t>
            </a:r>
            <a:r>
              <a:rPr lang="en-US" dirty="0"/>
              <a:t>this quotation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establishment of the line of Demarcation</a:t>
            </a:r>
          </a:p>
          <a:p>
            <a:pPr marL="0" indent="0">
              <a:buNone/>
            </a:pPr>
            <a:r>
              <a:rPr lang="en-US" dirty="0"/>
              <a:t>(2) creation of the Hanseatic League</a:t>
            </a:r>
          </a:p>
          <a:p>
            <a:pPr marL="0" indent="0">
              <a:buNone/>
            </a:pPr>
            <a:r>
              <a:rPr lang="en-US" dirty="0"/>
              <a:t>(3) Columbian exchange</a:t>
            </a:r>
          </a:p>
          <a:p>
            <a:pPr marL="0" indent="0">
              <a:buNone/>
            </a:pPr>
            <a:r>
              <a:rPr lang="en-US" dirty="0"/>
              <a:t>(4) Glorious Revolution</a:t>
            </a:r>
          </a:p>
        </p:txBody>
      </p:sp>
    </p:spTree>
    <p:extLst>
      <p:ext uri="{BB962C8B-B14F-4D97-AF65-F5344CB8AC3E}">
        <p14:creationId xmlns:p14="http://schemas.microsoft.com/office/powerpoint/2010/main" val="192186874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295400"/>
            <a:ext cx="43434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200" dirty="0"/>
              <a:t>What was a result of the efforts of Prince </a:t>
            </a:r>
            <a:r>
              <a:rPr lang="en-US" sz="2200" dirty="0" smtClean="0"/>
              <a:t>Henry of </a:t>
            </a:r>
            <a:r>
              <a:rPr lang="en-US" sz="2200" dirty="0"/>
              <a:t>Portugal, Christopher Columbus, </a:t>
            </a:r>
            <a:r>
              <a:rPr lang="en-US" sz="2200" dirty="0" smtClean="0"/>
              <a:t>and Ferdinand </a:t>
            </a:r>
            <a:r>
              <a:rPr lang="en-US" sz="2200" dirty="0"/>
              <a:t>Magellan</a:t>
            </a:r>
            <a:r>
              <a:rPr lang="en-US" sz="2200" dirty="0" smtClean="0"/>
              <a:t>?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/>
              <a:t>(1) The importance of Mediterranean </a:t>
            </a:r>
            <a:r>
              <a:rPr lang="en-US" sz="2200" dirty="0" smtClean="0"/>
              <a:t>trade routes </a:t>
            </a:r>
            <a:r>
              <a:rPr lang="en-US" sz="2200" dirty="0"/>
              <a:t>was established.</a:t>
            </a:r>
          </a:p>
          <a:p>
            <a:pPr marL="0" indent="0">
              <a:buNone/>
            </a:pPr>
            <a:r>
              <a:rPr lang="en-US" sz="2200" dirty="0"/>
              <a:t>(2) The modern concept </a:t>
            </a:r>
            <a:r>
              <a:rPr lang="en-US" sz="2200" dirty="0" smtClean="0"/>
              <a:t>of universal human rights </a:t>
            </a:r>
            <a:r>
              <a:rPr lang="en-US" sz="2200" dirty="0"/>
              <a:t>was promoted.</a:t>
            </a:r>
          </a:p>
          <a:p>
            <a:pPr marL="0" indent="0">
              <a:buNone/>
            </a:pPr>
            <a:r>
              <a:rPr lang="en-US" sz="2200" dirty="0"/>
              <a:t>(3) The European view of the physical world </a:t>
            </a:r>
            <a:r>
              <a:rPr lang="en-US" sz="2200" dirty="0" smtClean="0"/>
              <a:t>was transformed</a:t>
            </a:r>
            <a:r>
              <a:rPr lang="en-US" sz="2200" dirty="0"/>
              <a:t>.</a:t>
            </a:r>
          </a:p>
          <a:p>
            <a:pPr marL="0" indent="0">
              <a:buNone/>
            </a:pPr>
            <a:r>
              <a:rPr lang="en-US" sz="2200" dirty="0"/>
              <a:t>(4) An understanding of the benefits of </a:t>
            </a:r>
            <a:r>
              <a:rPr lang="en-US" sz="2200" dirty="0" smtClean="0"/>
              <a:t>cultural diversity </a:t>
            </a:r>
            <a:r>
              <a:rPr lang="en-US" sz="2200" dirty="0"/>
              <a:t>was encouraged</a:t>
            </a:r>
            <a:r>
              <a:rPr lang="en-US" sz="2200" dirty="0" smtClean="0"/>
              <a:t>.</a:t>
            </a:r>
            <a:endParaRPr lang="en-US" sz="2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Spanish </a:t>
            </a:r>
            <a:r>
              <a:rPr lang="en-US" dirty="0" err="1"/>
              <a:t>encomienda</a:t>
            </a:r>
            <a:r>
              <a:rPr lang="en-US" dirty="0"/>
              <a:t> system in the </a:t>
            </a:r>
            <a:r>
              <a:rPr lang="en-US" dirty="0" smtClean="0"/>
              <a:t>Americas resulted in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the strengthening of </a:t>
            </a:r>
            <a:r>
              <a:rPr lang="en-US" dirty="0" smtClean="0"/>
              <a:t>indigenous cultures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(2) political independence for </a:t>
            </a:r>
            <a:r>
              <a:rPr lang="en-US" dirty="0" smtClean="0"/>
              <a:t>the colonies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(3) the exploitation of natives</a:t>
            </a:r>
          </a:p>
          <a:p>
            <a:pPr marL="0" indent="0">
              <a:buNone/>
            </a:pPr>
            <a:r>
              <a:rPr lang="en-US" dirty="0"/>
              <a:t>(4) religious freedom for the majority of </a:t>
            </a:r>
            <a:r>
              <a:rPr lang="en-US" dirty="0" smtClean="0"/>
              <a:t>peasants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Which </a:t>
            </a:r>
            <a:r>
              <a:rPr lang="en-US" dirty="0"/>
              <a:t>region’s colonial class structure </a:t>
            </a:r>
            <a:r>
              <a:rPr lang="en-US" dirty="0" smtClean="0"/>
              <a:t>included </a:t>
            </a:r>
            <a:r>
              <a:rPr lang="en-US" dirty="0" err="1" smtClean="0"/>
              <a:t>peninsulares</a:t>
            </a:r>
            <a:r>
              <a:rPr lang="en-US" dirty="0"/>
              <a:t>, creoles, and mestizos?</a:t>
            </a:r>
          </a:p>
          <a:p>
            <a:pPr marL="0" indent="0">
              <a:buNone/>
            </a:pPr>
            <a:r>
              <a:rPr lang="en-US" dirty="0"/>
              <a:t>(1) western Europe (3) East Asia</a:t>
            </a:r>
          </a:p>
          <a:p>
            <a:pPr marL="0" indent="0">
              <a:buNone/>
            </a:pPr>
            <a:r>
              <a:rPr lang="en-US" dirty="0"/>
              <a:t>(2) sub-Saharan Africa (4) Latin America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0048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During the Renaissance, humanist philosophers</a:t>
            </a:r>
          </a:p>
          <a:p>
            <a:pPr marL="0" indent="0">
              <a:buNone/>
            </a:pPr>
            <a:r>
              <a:rPr lang="en-US" dirty="0"/>
              <a:t>emphasized the importance of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individualism </a:t>
            </a:r>
          </a:p>
          <a:p>
            <a:pPr marL="0" indent="0">
              <a:buNone/>
            </a:pPr>
            <a:r>
              <a:rPr lang="en-US" dirty="0"/>
              <a:t>(2) absolutism</a:t>
            </a:r>
          </a:p>
          <a:p>
            <a:pPr marL="0" indent="0">
              <a:buNone/>
            </a:pPr>
            <a:r>
              <a:rPr lang="en-US" dirty="0"/>
              <a:t>(3) religious salvation </a:t>
            </a:r>
          </a:p>
          <a:p>
            <a:pPr marL="0" indent="0">
              <a:buNone/>
            </a:pPr>
            <a:r>
              <a:rPr lang="en-US" dirty="0"/>
              <a:t>(4) technological advancements</a:t>
            </a:r>
          </a:p>
        </p:txBody>
      </p:sp>
    </p:spTree>
    <p:extLst>
      <p:ext uri="{BB962C8B-B14F-4D97-AF65-F5344CB8AC3E}">
        <p14:creationId xmlns:p14="http://schemas.microsoft.com/office/powerpoint/2010/main" val="1184375386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The </a:t>
            </a:r>
            <a:r>
              <a:rPr lang="en-US" dirty="0" err="1"/>
              <a:t>encomienda</a:t>
            </a:r>
            <a:r>
              <a:rPr lang="en-US" dirty="0"/>
              <a:t> system, the </a:t>
            </a:r>
            <a:r>
              <a:rPr lang="en-US" dirty="0" err="1"/>
              <a:t>latifundia</a:t>
            </a:r>
            <a:r>
              <a:rPr lang="en-US" dirty="0"/>
              <a:t> form of</a:t>
            </a:r>
          </a:p>
          <a:p>
            <a:pPr marL="0" indent="0">
              <a:buNone/>
            </a:pPr>
            <a:r>
              <a:rPr lang="en-US" dirty="0"/>
              <a:t>land ownership, and the office of viceroy are all</a:t>
            </a:r>
          </a:p>
          <a:p>
            <a:pPr marL="0" indent="0">
              <a:buNone/>
            </a:pPr>
            <a:r>
              <a:rPr lang="en-US" dirty="0"/>
              <a:t>closely associated </a:t>
            </a:r>
            <a:r>
              <a:rPr lang="en-US" dirty="0" smtClean="0"/>
              <a:t>with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Spanish rule in Latin America</a:t>
            </a:r>
          </a:p>
          <a:p>
            <a:pPr marL="0" indent="0">
              <a:buNone/>
            </a:pPr>
            <a:r>
              <a:rPr lang="en-US" dirty="0"/>
              <a:t>(2) pre-Columbian practices of Native Americans</a:t>
            </a:r>
          </a:p>
          <a:p>
            <a:pPr marL="0" indent="0">
              <a:buNone/>
            </a:pPr>
            <a:r>
              <a:rPr lang="en-US" dirty="0"/>
              <a:t>(3) attempts to halt the drug trade in </a:t>
            </a:r>
            <a:r>
              <a:rPr lang="en-US" dirty="0" smtClean="0"/>
              <a:t>South America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(4) reduction of trade barriers in the </a:t>
            </a:r>
            <a:r>
              <a:rPr lang="en-US" dirty="0" smtClean="0"/>
              <a:t>Western Hemisphere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384709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DBQ – Jan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Historical Context:</a:t>
            </a:r>
          </a:p>
          <a:p>
            <a:pPr marL="0" indent="0">
              <a:buNone/>
            </a:pPr>
            <a:r>
              <a:rPr lang="en-US" dirty="0"/>
              <a:t>Throughout history, the need and desire for certain products has led to </a:t>
            </a:r>
            <a:r>
              <a:rPr lang="en-US" dirty="0" smtClean="0"/>
              <a:t>long-lasting effects </a:t>
            </a:r>
            <a:r>
              <a:rPr lang="en-US" dirty="0"/>
              <a:t>on people, societies, and regions. Some of these products include </a:t>
            </a:r>
            <a:r>
              <a:rPr lang="en-US" dirty="0" smtClean="0"/>
              <a:t>salt, sugar</a:t>
            </a:r>
            <a:r>
              <a:rPr lang="en-US" dirty="0"/>
              <a:t>, and cotton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Task: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Choose </a:t>
            </a:r>
            <a:r>
              <a:rPr lang="en-US" dirty="0"/>
              <a:t>two products mentioned in the historical context and for each</a:t>
            </a:r>
          </a:p>
          <a:p>
            <a:pPr marL="0" indent="0">
              <a:buNone/>
            </a:pPr>
            <a:r>
              <a:rPr lang="en-US" dirty="0"/>
              <a:t>• Explain why people needed or desired this product</a:t>
            </a:r>
          </a:p>
          <a:p>
            <a:pPr marL="0" indent="0">
              <a:buNone/>
            </a:pPr>
            <a:r>
              <a:rPr lang="en-US" dirty="0"/>
              <a:t>• Discuss how this product influenced a people, a society, and/or a region</a:t>
            </a:r>
          </a:p>
        </p:txBody>
      </p:sp>
    </p:spTree>
    <p:extLst>
      <p:ext uri="{BB962C8B-B14F-4D97-AF65-F5344CB8AC3E}">
        <p14:creationId xmlns:p14="http://schemas.microsoft.com/office/powerpoint/2010/main" val="2462420711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57600" cy="1143000"/>
          </a:xfrm>
        </p:spPr>
        <p:txBody>
          <a:bodyPr/>
          <a:lstStyle/>
          <a:p>
            <a:r>
              <a:rPr lang="en-US" dirty="0" smtClean="0"/>
              <a:t>Absolutism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778" y="2057400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Rule by </a:t>
            </a:r>
            <a:r>
              <a:rPr lang="en-US" dirty="0" smtClean="0">
                <a:solidFill>
                  <a:srgbClr val="FF0000"/>
                </a:solidFill>
              </a:rPr>
              <a:t>divine right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Machiavelli</a:t>
            </a:r>
            <a:r>
              <a:rPr lang="en-US" dirty="0" smtClean="0"/>
              <a:t> – </a:t>
            </a:r>
            <a:r>
              <a:rPr lang="en-US" i="1" u="sng" dirty="0" smtClean="0"/>
              <a:t>The Prince </a:t>
            </a:r>
            <a:endParaRPr lang="en-US" dirty="0" smtClean="0"/>
          </a:p>
          <a:p>
            <a:pPr lvl="1"/>
            <a:r>
              <a:rPr lang="en-US" dirty="0" smtClean="0"/>
              <a:t> said rulers should rule by fear not love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Louis XIV </a:t>
            </a:r>
            <a:r>
              <a:rPr lang="en-US" dirty="0" smtClean="0"/>
              <a:t>– France, “Sun King” – built Palace of </a:t>
            </a:r>
            <a:r>
              <a:rPr lang="en-US" dirty="0" smtClean="0">
                <a:solidFill>
                  <a:srgbClr val="FF0000"/>
                </a:solidFill>
              </a:rPr>
              <a:t>Versailles</a:t>
            </a:r>
            <a:r>
              <a:rPr lang="en-US" dirty="0" smtClean="0"/>
              <a:t>, “</a:t>
            </a:r>
            <a:r>
              <a:rPr lang="en-US" dirty="0" err="1" smtClean="0"/>
              <a:t>l’etat</a:t>
            </a:r>
            <a:r>
              <a:rPr lang="en-US" dirty="0" smtClean="0"/>
              <a:t> </a:t>
            </a:r>
            <a:r>
              <a:rPr lang="en-US" dirty="0" err="1" smtClean="0"/>
              <a:t>c’est</a:t>
            </a:r>
            <a:r>
              <a:rPr lang="en-US" dirty="0" smtClean="0"/>
              <a:t> </a:t>
            </a:r>
            <a:r>
              <a:rPr lang="en-US" dirty="0" err="1" smtClean="0"/>
              <a:t>moi</a:t>
            </a:r>
            <a:r>
              <a:rPr lang="en-US" dirty="0" smtClean="0"/>
              <a:t>” – revoked Edict of Nantes, never allowed </a:t>
            </a:r>
            <a:r>
              <a:rPr lang="en-US" dirty="0" smtClean="0">
                <a:solidFill>
                  <a:srgbClr val="FF0000"/>
                </a:solidFill>
              </a:rPr>
              <a:t>Estates General</a:t>
            </a:r>
          </a:p>
          <a:p>
            <a:r>
              <a:rPr lang="en-US" dirty="0" smtClean="0"/>
              <a:t>Ferdinand/Isabella of Spain – </a:t>
            </a:r>
            <a:r>
              <a:rPr lang="en-US" i="1" dirty="0" smtClean="0">
                <a:solidFill>
                  <a:srgbClr val="FF0000"/>
                </a:solidFill>
              </a:rPr>
              <a:t>Reconquista</a:t>
            </a:r>
            <a:r>
              <a:rPr lang="en-US" dirty="0" smtClean="0"/>
              <a:t> – kicked out Jews and Moors (Muslims) out of Spain, patronized Columbus’ </a:t>
            </a:r>
            <a:r>
              <a:rPr lang="en-US" dirty="0" smtClean="0"/>
              <a:t>exploration, </a:t>
            </a:r>
            <a:r>
              <a:rPr lang="en-US" dirty="0"/>
              <a:t>later Phillip II – responsible for Armada 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Peter the Great </a:t>
            </a:r>
            <a:r>
              <a:rPr lang="en-US" dirty="0" smtClean="0"/>
              <a:t>– Russia – forced nobles to shave beards, westernize and modernize, built St. Petersburg to get “</a:t>
            </a:r>
            <a:r>
              <a:rPr lang="en-US" u="sng" dirty="0" smtClean="0"/>
              <a:t>warm water port</a:t>
            </a:r>
            <a:r>
              <a:rPr lang="en-US" dirty="0" smtClean="0"/>
              <a:t>” on Baltic Sea – used serf </a:t>
            </a:r>
            <a:r>
              <a:rPr lang="en-US" dirty="0" smtClean="0"/>
              <a:t>labor, </a:t>
            </a:r>
            <a:r>
              <a:rPr lang="en-US" dirty="0" smtClean="0">
                <a:solidFill>
                  <a:srgbClr val="FF0000"/>
                </a:solidFill>
              </a:rPr>
              <a:t>Catherine the Great </a:t>
            </a:r>
            <a:r>
              <a:rPr lang="en-US" dirty="0" smtClean="0"/>
              <a:t>“enlightened despot”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28600"/>
            <a:ext cx="3835578" cy="255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367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What was a key characteristic of an absolute</a:t>
            </a:r>
          </a:p>
          <a:p>
            <a:pPr marL="0" indent="0">
              <a:buNone/>
            </a:pPr>
            <a:r>
              <a:rPr lang="en-US" sz="2800" dirty="0"/>
              <a:t>monarchy in the 16th and 17th centuries</a:t>
            </a:r>
            <a:r>
              <a:rPr lang="en-US" sz="2800" dirty="0" smtClean="0"/>
              <a:t>?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(1) centralized governmental authority</a:t>
            </a:r>
          </a:p>
          <a:p>
            <a:pPr marL="0" indent="0">
              <a:buNone/>
            </a:pPr>
            <a:r>
              <a:rPr lang="en-US" sz="2800" dirty="0"/>
              <a:t>(2) increased political rights for peasants </a:t>
            </a:r>
            <a:r>
              <a:rPr lang="en-US" sz="2800" dirty="0" smtClean="0"/>
              <a:t>and serfs</a:t>
            </a:r>
            <a:endParaRPr lang="en-US" sz="2800" dirty="0"/>
          </a:p>
          <a:p>
            <a:pPr marL="0" indent="0">
              <a:buNone/>
            </a:pPr>
            <a:r>
              <a:rPr lang="en-US" sz="2800" dirty="0"/>
              <a:t>(3) freedom of religion</a:t>
            </a:r>
          </a:p>
          <a:p>
            <a:pPr marL="0" indent="0">
              <a:buNone/>
            </a:pPr>
            <a:r>
              <a:rPr lang="en-US" sz="2800" dirty="0"/>
              <a:t>(4) a system of checks and balances</a:t>
            </a:r>
          </a:p>
        </p:txBody>
      </p:sp>
    </p:spTree>
    <p:extLst>
      <p:ext uri="{BB962C8B-B14F-4D97-AF65-F5344CB8AC3E}">
        <p14:creationId xmlns:p14="http://schemas.microsoft.com/office/powerpoint/2010/main" val="3843740187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A main goal of the monarchs of Europe during</a:t>
            </a:r>
          </a:p>
          <a:p>
            <a:pPr marL="0" indent="0">
              <a:buNone/>
            </a:pPr>
            <a:r>
              <a:rPr lang="en-US" sz="2800" dirty="0"/>
              <a:t>the Age of Absolutism was </a:t>
            </a:r>
            <a:r>
              <a:rPr lang="en-US" sz="2800" dirty="0" smtClean="0"/>
              <a:t>to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(1) establish legislative bodies</a:t>
            </a:r>
          </a:p>
          <a:p>
            <a:pPr marL="0" indent="0">
              <a:buNone/>
            </a:pPr>
            <a:r>
              <a:rPr lang="en-US" sz="2800" dirty="0"/>
              <a:t>(2) centralize political power</a:t>
            </a:r>
          </a:p>
          <a:p>
            <a:pPr marL="0" indent="0">
              <a:buNone/>
            </a:pPr>
            <a:r>
              <a:rPr lang="en-US" sz="2800" dirty="0"/>
              <a:t>(3) improve the quality of life for the peasant class</a:t>
            </a:r>
          </a:p>
          <a:p>
            <a:pPr marL="0" indent="0">
              <a:buNone/>
            </a:pPr>
            <a:r>
              <a:rPr lang="en-US" sz="2800" dirty="0"/>
              <a:t>(4) expand the role of the Catholic Church</a:t>
            </a:r>
          </a:p>
        </p:txBody>
      </p:sp>
    </p:spTree>
    <p:extLst>
      <p:ext uri="{BB962C8B-B14F-4D97-AF65-F5344CB8AC3E}">
        <p14:creationId xmlns:p14="http://schemas.microsoft.com/office/powerpoint/2010/main" val="2119369230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 In The Prince, Machiavelli advises rulers to </a:t>
            </a: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(1) seek the approval of the people</a:t>
            </a:r>
          </a:p>
          <a:p>
            <a:pPr marL="0" indent="0">
              <a:buNone/>
            </a:pPr>
            <a:r>
              <a:rPr lang="en-US" sz="2800" dirty="0"/>
              <a:t>(2) establish and maintain power</a:t>
            </a:r>
          </a:p>
          <a:p>
            <a:pPr marL="0" indent="0">
              <a:buNone/>
            </a:pPr>
            <a:r>
              <a:rPr lang="en-US" sz="2800" dirty="0"/>
              <a:t>(3) promote openness in government</a:t>
            </a:r>
          </a:p>
          <a:p>
            <a:pPr marL="0" indent="0">
              <a:buNone/>
            </a:pPr>
            <a:r>
              <a:rPr lang="en-US" sz="2800" dirty="0"/>
              <a:t>(4) learn and follow the commandments of </a:t>
            </a:r>
            <a:r>
              <a:rPr lang="en-US" sz="2800" dirty="0" smtClean="0"/>
              <a:t>the church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84462916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3000" dirty="0"/>
              <a:t>One way in which the reigns of Peter the </a:t>
            </a:r>
            <a:r>
              <a:rPr lang="en-US" sz="3000" dirty="0" smtClean="0"/>
              <a:t>Great and </a:t>
            </a:r>
            <a:r>
              <a:rPr lang="en-US" sz="3000" dirty="0"/>
              <a:t>Catherine the Great are similar is that </a:t>
            </a:r>
            <a:r>
              <a:rPr lang="en-US" sz="3000" dirty="0" smtClean="0"/>
              <a:t>both Leaders</a:t>
            </a:r>
          </a:p>
          <a:p>
            <a:pPr marL="0" indent="0">
              <a:buNone/>
            </a:pPr>
            <a:endParaRPr lang="en-US" sz="3000" dirty="0"/>
          </a:p>
          <a:p>
            <a:pPr marL="0" indent="0">
              <a:buNone/>
            </a:pPr>
            <a:r>
              <a:rPr lang="en-US" sz="3000" dirty="0"/>
              <a:t>(1) promoted the emancipation of serfs</a:t>
            </a:r>
          </a:p>
          <a:p>
            <a:pPr marL="0" indent="0">
              <a:buNone/>
            </a:pPr>
            <a:r>
              <a:rPr lang="en-US" sz="3000" dirty="0"/>
              <a:t>(2) strengthened the role of the Duma </a:t>
            </a:r>
            <a:r>
              <a:rPr lang="en-US" sz="3000" dirty="0" smtClean="0"/>
              <a:t>and centralized </a:t>
            </a:r>
            <a:r>
              <a:rPr lang="en-US" sz="3000" dirty="0"/>
              <a:t>royal power</a:t>
            </a:r>
          </a:p>
          <a:p>
            <a:pPr marL="0" indent="0">
              <a:buNone/>
            </a:pPr>
            <a:r>
              <a:rPr lang="en-US" sz="3000" dirty="0"/>
              <a:t>(3) shared their power with the </a:t>
            </a:r>
            <a:r>
              <a:rPr lang="en-US" sz="3000" dirty="0" smtClean="0"/>
              <a:t>Russian Orthodox </a:t>
            </a:r>
            <a:r>
              <a:rPr lang="en-US" sz="3000" dirty="0"/>
              <a:t>Church</a:t>
            </a:r>
          </a:p>
          <a:p>
            <a:pPr marL="0" indent="0">
              <a:buNone/>
            </a:pPr>
            <a:r>
              <a:rPr lang="en-US" sz="3000" dirty="0"/>
              <a:t>(4) pursued a policy of westernization </a:t>
            </a:r>
            <a:r>
              <a:rPr lang="en-US" sz="3000" dirty="0" smtClean="0"/>
              <a:t>and expansion </a:t>
            </a:r>
            <a:endParaRPr lang="en-US" sz="30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312352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dirty="0"/>
              <a:t>Supported reforms</a:t>
            </a:r>
          </a:p>
          <a:p>
            <a:pPr marL="0" indent="0">
              <a:buNone/>
            </a:pPr>
            <a:r>
              <a:rPr lang="en-US" dirty="0"/>
              <a:t>• Believed in natural rights and </a:t>
            </a:r>
            <a:r>
              <a:rPr lang="en-US" dirty="0" smtClean="0"/>
              <a:t>religious toleration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• Viewed themselves as servants of their state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In </a:t>
            </a:r>
            <a:r>
              <a:rPr lang="en-US" dirty="0"/>
              <a:t>the 18th century, European leaders that fit</a:t>
            </a:r>
          </a:p>
          <a:p>
            <a:pPr marL="0" indent="0">
              <a:buNone/>
            </a:pPr>
            <a:r>
              <a:rPr lang="en-US" dirty="0"/>
              <a:t>these characteristics were best known </a:t>
            </a:r>
            <a:r>
              <a:rPr lang="en-US" dirty="0" smtClean="0"/>
              <a:t>as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theocratic monarchs</a:t>
            </a:r>
          </a:p>
          <a:p>
            <a:pPr marL="0" indent="0">
              <a:buNone/>
            </a:pPr>
            <a:r>
              <a:rPr lang="en-US" dirty="0"/>
              <a:t>(2) enlightened despots</a:t>
            </a:r>
          </a:p>
          <a:p>
            <a:pPr marL="0" indent="0">
              <a:buNone/>
            </a:pPr>
            <a:r>
              <a:rPr lang="en-US" dirty="0"/>
              <a:t>(3) totalitarian dictators</a:t>
            </a:r>
          </a:p>
          <a:p>
            <a:pPr marL="0" indent="0">
              <a:buNone/>
            </a:pPr>
            <a:r>
              <a:rPr lang="en-US" dirty="0"/>
              <a:t>(4) prime ministers</a:t>
            </a:r>
          </a:p>
        </p:txBody>
      </p:sp>
    </p:spTree>
    <p:extLst>
      <p:ext uri="{BB962C8B-B14F-4D97-AF65-F5344CB8AC3E}">
        <p14:creationId xmlns:p14="http://schemas.microsoft.com/office/powerpoint/2010/main" val="1115245130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The Prince, </a:t>
            </a:r>
            <a:r>
              <a:rPr lang="en-US" dirty="0" err="1"/>
              <a:t>Niccolò</a:t>
            </a:r>
            <a:r>
              <a:rPr lang="en-US" dirty="0"/>
              <a:t> Machiavelli was most</a:t>
            </a:r>
          </a:p>
          <a:p>
            <a:pPr marL="0" indent="0">
              <a:buNone/>
            </a:pPr>
            <a:r>
              <a:rPr lang="en-US" dirty="0"/>
              <a:t>concerned </a:t>
            </a:r>
            <a:r>
              <a:rPr lang="en-US" dirty="0" smtClean="0"/>
              <a:t>with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the use of political power</a:t>
            </a:r>
          </a:p>
          <a:p>
            <a:pPr marL="0" indent="0">
              <a:buNone/>
            </a:pPr>
            <a:r>
              <a:rPr lang="en-US" dirty="0"/>
              <a:t>(2) the expansion of church authority</a:t>
            </a:r>
          </a:p>
          <a:p>
            <a:pPr marL="0" indent="0">
              <a:buNone/>
            </a:pPr>
            <a:r>
              <a:rPr lang="en-US" dirty="0"/>
              <a:t>(3) government regulation of the economy</a:t>
            </a:r>
          </a:p>
          <a:p>
            <a:pPr marL="0" indent="0">
              <a:buNone/>
            </a:pPr>
            <a:r>
              <a:rPr lang="en-US" dirty="0"/>
              <a:t>(4) equality and justice for all</a:t>
            </a:r>
          </a:p>
        </p:txBody>
      </p:sp>
    </p:spTree>
    <p:extLst>
      <p:ext uri="{BB962C8B-B14F-4D97-AF65-F5344CB8AC3E}">
        <p14:creationId xmlns:p14="http://schemas.microsoft.com/office/powerpoint/2010/main" val="1946351661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Niccolò</a:t>
            </a:r>
            <a:r>
              <a:rPr lang="en-US" dirty="0"/>
              <a:t> Machiavelli wrote The Prince as a guide</a:t>
            </a:r>
          </a:p>
          <a:p>
            <a:pPr marL="0" indent="0">
              <a:buNone/>
            </a:pPr>
            <a:r>
              <a:rPr lang="en-US" dirty="0"/>
              <a:t>to success </a:t>
            </a:r>
            <a:r>
              <a:rPr lang="en-US" dirty="0" smtClean="0"/>
              <a:t>in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family life</a:t>
            </a:r>
          </a:p>
          <a:p>
            <a:pPr marL="0" indent="0">
              <a:buNone/>
            </a:pPr>
            <a:r>
              <a:rPr lang="en-US" dirty="0"/>
              <a:t>(2) politics</a:t>
            </a:r>
          </a:p>
          <a:p>
            <a:pPr marL="0" indent="0">
              <a:buNone/>
            </a:pPr>
            <a:r>
              <a:rPr lang="en-US" dirty="0"/>
              <a:t>(3) economic undertakings</a:t>
            </a:r>
          </a:p>
          <a:p>
            <a:pPr marL="0" indent="0">
              <a:buNone/>
            </a:pPr>
            <a:r>
              <a:rPr lang="en-US" dirty="0"/>
              <a:t>(4) scholarship</a:t>
            </a:r>
          </a:p>
        </p:txBody>
      </p:sp>
    </p:spTree>
    <p:extLst>
      <p:ext uri="{BB962C8B-B14F-4D97-AF65-F5344CB8AC3E}">
        <p14:creationId xmlns:p14="http://schemas.microsoft.com/office/powerpoint/2010/main" val="41758031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• The world view shifted from other-worldly </a:t>
            </a:r>
            <a:r>
              <a:rPr lang="en-US" dirty="0" smtClean="0"/>
              <a:t>to secular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• Greek and Roman ideas were revived.</a:t>
            </a:r>
          </a:p>
          <a:p>
            <a:pPr marL="0" indent="0">
              <a:buNone/>
            </a:pPr>
            <a:r>
              <a:rPr lang="en-US" dirty="0"/>
              <a:t>• Improvements were made to the printing press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Which occurrence is most closely associated </a:t>
            </a:r>
            <a:r>
              <a:rPr lang="en-US" dirty="0" smtClean="0"/>
              <a:t>with these </a:t>
            </a:r>
            <a:r>
              <a:rPr lang="en-US" dirty="0"/>
              <a:t>aspects of the Renaissance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Gothic cathedrals became the focal point </a:t>
            </a:r>
            <a:r>
              <a:rPr lang="en-US" dirty="0" smtClean="0"/>
              <a:t>of town </a:t>
            </a:r>
            <a:r>
              <a:rPr lang="en-US" dirty="0"/>
              <a:t>activities.</a:t>
            </a:r>
          </a:p>
          <a:p>
            <a:pPr marL="0" indent="0">
              <a:buNone/>
            </a:pPr>
            <a:r>
              <a:rPr lang="en-US" dirty="0"/>
              <a:t>(2) Charlemagne was crowned Holy </a:t>
            </a:r>
            <a:r>
              <a:rPr lang="en-US" dirty="0" smtClean="0"/>
              <a:t>Roman Emperor </a:t>
            </a:r>
            <a:r>
              <a:rPr lang="en-US" dirty="0"/>
              <a:t>by the Pope.</a:t>
            </a:r>
          </a:p>
          <a:p>
            <a:pPr marL="0" indent="0">
              <a:buNone/>
            </a:pPr>
            <a:r>
              <a:rPr lang="en-US" dirty="0"/>
              <a:t>(3) Galileo </a:t>
            </a:r>
            <a:r>
              <a:rPr lang="en-US" dirty="0" err="1"/>
              <a:t>Galilei</a:t>
            </a:r>
            <a:r>
              <a:rPr lang="en-US" dirty="0"/>
              <a:t> published information about </a:t>
            </a:r>
            <a:r>
              <a:rPr lang="en-US" dirty="0" smtClean="0"/>
              <a:t>a heliocentric </a:t>
            </a:r>
            <a:r>
              <a:rPr lang="en-US" dirty="0"/>
              <a:t>universe.</a:t>
            </a:r>
          </a:p>
          <a:p>
            <a:pPr marL="0" indent="0">
              <a:buNone/>
            </a:pPr>
            <a:r>
              <a:rPr lang="en-US" dirty="0"/>
              <a:t>(4) Emperors used the Twelve Tables to </a:t>
            </a:r>
            <a:r>
              <a:rPr lang="en-US" dirty="0" smtClean="0"/>
              <a:t>bring about </a:t>
            </a:r>
            <a:r>
              <a:rPr lang="en-US" dirty="0" err="1"/>
              <a:t>Pax</a:t>
            </a:r>
            <a:r>
              <a:rPr lang="en-US" dirty="0"/>
              <a:t> </a:t>
            </a:r>
            <a:r>
              <a:rPr lang="en-US" dirty="0" err="1"/>
              <a:t>Romana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8803901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A DEO REX, A REGE LEX —“the king is from</a:t>
            </a:r>
          </a:p>
          <a:p>
            <a:pPr marL="0" indent="0">
              <a:buNone/>
            </a:pPr>
            <a:r>
              <a:rPr lang="en-US" dirty="0"/>
              <a:t>God, and law is from the king.”</a:t>
            </a:r>
          </a:p>
          <a:p>
            <a:pPr marL="0" indent="0">
              <a:buNone/>
            </a:pPr>
            <a:r>
              <a:rPr lang="en-US" dirty="0"/>
              <a:t>— James </a:t>
            </a:r>
            <a:r>
              <a:rPr lang="en-US" dirty="0" smtClean="0"/>
              <a:t>I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This quotation best reflects the concept of</a:t>
            </a:r>
          </a:p>
          <a:p>
            <a:pPr marL="0" indent="0">
              <a:buNone/>
            </a:pPr>
            <a:r>
              <a:rPr lang="en-US" dirty="0"/>
              <a:t>(1) constitutional monarchy</a:t>
            </a:r>
          </a:p>
          <a:p>
            <a:pPr marL="0" indent="0">
              <a:buNone/>
            </a:pPr>
            <a:r>
              <a:rPr lang="en-US" dirty="0"/>
              <a:t>(2) separation of powers</a:t>
            </a:r>
          </a:p>
          <a:p>
            <a:pPr marL="0" indent="0">
              <a:buNone/>
            </a:pPr>
            <a:r>
              <a:rPr lang="en-US" dirty="0"/>
              <a:t>(3) equal representation</a:t>
            </a:r>
          </a:p>
          <a:p>
            <a:pPr marL="0" indent="0">
              <a:buNone/>
            </a:pPr>
            <a:r>
              <a:rPr lang="en-US" dirty="0"/>
              <a:t>(4) divine right rule</a:t>
            </a:r>
          </a:p>
        </p:txBody>
      </p:sp>
    </p:spTree>
    <p:extLst>
      <p:ext uri="{BB962C8B-B14F-4D97-AF65-F5344CB8AC3E}">
        <p14:creationId xmlns:p14="http://schemas.microsoft.com/office/powerpoint/2010/main" val="205381732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/>
              <a:t>What happened in Russia as a result of actions</a:t>
            </a:r>
          </a:p>
          <a:p>
            <a:pPr marL="0" indent="0">
              <a:buNone/>
            </a:pPr>
            <a:r>
              <a:rPr lang="en-US" sz="2800" dirty="0"/>
              <a:t>taken by Peter the Great</a:t>
            </a:r>
            <a:r>
              <a:rPr lang="en-US" sz="2800" dirty="0" smtClean="0"/>
              <a:t>?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(1) Russia was weakened by French invasions.</a:t>
            </a:r>
          </a:p>
          <a:p>
            <a:pPr marL="0" indent="0">
              <a:buNone/>
            </a:pPr>
            <a:r>
              <a:rPr lang="en-US" sz="2800" dirty="0"/>
              <a:t>(2) Catholicism was adopted as the state religion.</a:t>
            </a:r>
          </a:p>
          <a:p>
            <a:pPr marL="0" indent="0">
              <a:buNone/>
            </a:pPr>
            <a:r>
              <a:rPr lang="en-US" sz="2800" dirty="0"/>
              <a:t>(3) The Duma was reformed and the serfs </a:t>
            </a:r>
            <a:r>
              <a:rPr lang="en-US" sz="2800" dirty="0" smtClean="0"/>
              <a:t>were freed</a:t>
            </a:r>
            <a:r>
              <a:rPr lang="en-US" sz="2800" dirty="0"/>
              <a:t>.</a:t>
            </a:r>
          </a:p>
          <a:p>
            <a:pPr marL="0" indent="0">
              <a:buNone/>
            </a:pPr>
            <a:r>
              <a:rPr lang="en-US" sz="2800" dirty="0"/>
              <a:t>(4) Russia borrowed Western ideas and expanded</a:t>
            </a:r>
          </a:p>
          <a:p>
            <a:pPr marL="0" indent="0">
              <a:buNone/>
            </a:pPr>
            <a:r>
              <a:rPr lang="en-US" sz="2800" dirty="0"/>
              <a:t>its territories.</a:t>
            </a:r>
          </a:p>
        </p:txBody>
      </p:sp>
    </p:spTree>
    <p:extLst>
      <p:ext uri="{BB962C8B-B14F-4D97-AF65-F5344CB8AC3E}">
        <p14:creationId xmlns:p14="http://schemas.microsoft.com/office/powerpoint/2010/main" val="3923558328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 One way in which the caste system in traditional</a:t>
            </a:r>
          </a:p>
          <a:p>
            <a:pPr marL="0" indent="0">
              <a:buNone/>
            </a:pPr>
            <a:r>
              <a:rPr lang="en-US" dirty="0"/>
              <a:t>India and the Estates system of pre-revolutionary</a:t>
            </a:r>
          </a:p>
          <a:p>
            <a:pPr marL="0" indent="0">
              <a:buNone/>
            </a:pPr>
            <a:r>
              <a:rPr lang="en-US" dirty="0"/>
              <a:t>France are similar is </a:t>
            </a:r>
            <a:r>
              <a:rPr lang="en-US" dirty="0" smtClean="0"/>
              <a:t>that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occupations were attained by merit</a:t>
            </a:r>
          </a:p>
          <a:p>
            <a:pPr marL="0" indent="0">
              <a:buNone/>
            </a:pPr>
            <a:r>
              <a:rPr lang="en-US" dirty="0"/>
              <a:t>(2) social mobility was very limited</a:t>
            </a:r>
          </a:p>
          <a:p>
            <a:pPr marL="0" indent="0">
              <a:buNone/>
            </a:pPr>
            <a:r>
              <a:rPr lang="en-US" dirty="0"/>
              <a:t>(3) status was determined by education</a:t>
            </a:r>
          </a:p>
          <a:p>
            <a:pPr marL="0" indent="0">
              <a:buNone/>
            </a:pPr>
            <a:r>
              <a:rPr lang="en-US" dirty="0"/>
              <a:t>(4) impact on the daily lives of people was minimal</a:t>
            </a:r>
          </a:p>
        </p:txBody>
      </p:sp>
    </p:spTree>
    <p:extLst>
      <p:ext uri="{BB962C8B-B14F-4D97-AF65-F5344CB8AC3E}">
        <p14:creationId xmlns:p14="http://schemas.microsoft.com/office/powerpoint/2010/main" val="798314285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One reason the Russian Empire was difficult to</a:t>
            </a:r>
          </a:p>
          <a:p>
            <a:pPr marL="0" indent="0">
              <a:buNone/>
            </a:pPr>
            <a:r>
              <a:rPr lang="en-US" dirty="0"/>
              <a:t>unite was that </a:t>
            </a:r>
            <a:r>
              <a:rPr lang="en-US" dirty="0" smtClean="0"/>
              <a:t>it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had many diverse ethnic groups</a:t>
            </a:r>
          </a:p>
          <a:p>
            <a:pPr marL="0" indent="0">
              <a:buNone/>
            </a:pPr>
            <a:r>
              <a:rPr lang="en-US" dirty="0"/>
              <a:t>(2) possessed limited natural resources</a:t>
            </a:r>
          </a:p>
          <a:p>
            <a:pPr marL="0" indent="0">
              <a:buNone/>
            </a:pPr>
            <a:r>
              <a:rPr lang="en-US" dirty="0"/>
              <a:t>(3) served as a crossroads for trade</a:t>
            </a:r>
          </a:p>
          <a:p>
            <a:pPr marL="0" indent="0">
              <a:buNone/>
            </a:pPr>
            <a:r>
              <a:rPr lang="en-US" dirty="0"/>
              <a:t>(4) lacked a navy</a:t>
            </a:r>
          </a:p>
        </p:txBody>
      </p:sp>
    </p:spTree>
    <p:extLst>
      <p:ext uri="{BB962C8B-B14F-4D97-AF65-F5344CB8AC3E}">
        <p14:creationId xmlns:p14="http://schemas.microsoft.com/office/powerpoint/2010/main" val="2284913823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Base your answer to question 45 on the statement</a:t>
            </a:r>
          </a:p>
          <a:p>
            <a:pPr marL="0" indent="0">
              <a:buNone/>
            </a:pPr>
            <a:r>
              <a:rPr lang="en-US" dirty="0"/>
              <a:t>below and on your knowledge of social studies.</a:t>
            </a:r>
          </a:p>
          <a:p>
            <a:pPr marL="0" indent="0">
              <a:buNone/>
            </a:pPr>
            <a:r>
              <a:rPr lang="en-US" dirty="0"/>
              <a:t>… I conclude, then, returning to being feared and</a:t>
            </a:r>
          </a:p>
          <a:p>
            <a:pPr marL="0" indent="0">
              <a:buNone/>
            </a:pPr>
            <a:r>
              <a:rPr lang="en-US" dirty="0"/>
              <a:t>loved, that since men love at their convenience</a:t>
            </a:r>
          </a:p>
          <a:p>
            <a:pPr marL="0" indent="0">
              <a:buNone/>
            </a:pPr>
            <a:r>
              <a:rPr lang="en-US" dirty="0"/>
              <a:t>and fear at the convenience of the prince, a wise</a:t>
            </a:r>
          </a:p>
          <a:p>
            <a:pPr marL="0" indent="0">
              <a:buNone/>
            </a:pPr>
            <a:r>
              <a:rPr lang="en-US" dirty="0"/>
              <a:t>prince should found himself on what is his, not on</a:t>
            </a:r>
          </a:p>
          <a:p>
            <a:pPr marL="0" indent="0">
              <a:buNone/>
            </a:pPr>
            <a:r>
              <a:rPr lang="en-US" dirty="0"/>
              <a:t>what is someone else’s; he should only contrive to</a:t>
            </a:r>
          </a:p>
          <a:p>
            <a:pPr marL="0" indent="0">
              <a:buNone/>
            </a:pPr>
            <a:r>
              <a:rPr lang="en-US" dirty="0"/>
              <a:t>avoid hatred, as was </a:t>
            </a:r>
            <a:r>
              <a:rPr lang="en-US" dirty="0" smtClean="0"/>
              <a:t>said</a:t>
            </a:r>
          </a:p>
          <a:p>
            <a:pPr marL="0" indent="0">
              <a:buNone/>
            </a:pPr>
            <a:r>
              <a:rPr lang="en-US" dirty="0" smtClean="0"/>
              <a:t>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This </a:t>
            </a:r>
            <a:r>
              <a:rPr lang="en-US" dirty="0"/>
              <a:t>statement is taken from the written work of</a:t>
            </a:r>
          </a:p>
          <a:p>
            <a:pPr marL="0" indent="0">
              <a:buNone/>
            </a:pPr>
            <a:r>
              <a:rPr lang="en-US" dirty="0"/>
              <a:t>(1) John Locke </a:t>
            </a:r>
            <a:r>
              <a:rPr lang="en-US" dirty="0" smtClean="0"/>
              <a:t>				(</a:t>
            </a:r>
            <a:r>
              <a:rPr lang="en-US" dirty="0"/>
              <a:t>3) Adam Smith</a:t>
            </a:r>
          </a:p>
          <a:p>
            <a:pPr marL="0" indent="0">
              <a:buNone/>
            </a:pPr>
            <a:r>
              <a:rPr lang="en-US" dirty="0"/>
              <a:t>(2) </a:t>
            </a:r>
            <a:r>
              <a:rPr lang="en-US" dirty="0" err="1"/>
              <a:t>Niccolò</a:t>
            </a:r>
            <a:r>
              <a:rPr lang="en-US" dirty="0"/>
              <a:t> Machiavelli </a:t>
            </a:r>
            <a:r>
              <a:rPr lang="en-US" dirty="0" smtClean="0"/>
              <a:t>			(</a:t>
            </a:r>
            <a:r>
              <a:rPr lang="en-US" dirty="0"/>
              <a:t>4) Ignatius Loyola</a:t>
            </a:r>
          </a:p>
        </p:txBody>
      </p:sp>
    </p:spTree>
    <p:extLst>
      <p:ext uri="{BB962C8B-B14F-4D97-AF65-F5344CB8AC3E}">
        <p14:creationId xmlns:p14="http://schemas.microsoft.com/office/powerpoint/2010/main" val="228963413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DBQ – June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Historical Context:</a:t>
            </a:r>
          </a:p>
          <a:p>
            <a:pPr marL="0" indent="0">
              <a:buNone/>
            </a:pPr>
            <a:r>
              <a:rPr lang="en-US" dirty="0"/>
              <a:t>Throughout history, autocratic leaders have exercised authority over their </a:t>
            </a:r>
            <a:r>
              <a:rPr lang="en-US" dirty="0" smtClean="0"/>
              <a:t>countries and </a:t>
            </a:r>
            <a:r>
              <a:rPr lang="en-US" dirty="0"/>
              <a:t>the lives of their people. The actions of autocratic leaders have both helped </a:t>
            </a:r>
            <a:r>
              <a:rPr lang="en-US" dirty="0" smtClean="0"/>
              <a:t>and hurt </a:t>
            </a:r>
            <a:r>
              <a:rPr lang="en-US" dirty="0"/>
              <a:t>their countries and their peoples. Examples of such leaders include </a:t>
            </a:r>
            <a:r>
              <a:rPr lang="en-US" dirty="0" smtClean="0"/>
              <a:t>Emperor Shi </a:t>
            </a:r>
            <a:r>
              <a:rPr lang="en-US" dirty="0" err="1"/>
              <a:t>Huangdi</a:t>
            </a:r>
            <a:r>
              <a:rPr lang="en-US" dirty="0"/>
              <a:t>, Czar Peter the Great, and King Louis XIV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Task: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Select </a:t>
            </a:r>
            <a:r>
              <a:rPr lang="en-US" dirty="0"/>
              <a:t>two leaders mentioned in the historical context and for each</a:t>
            </a:r>
          </a:p>
          <a:p>
            <a:pPr marL="0" indent="0">
              <a:buNone/>
            </a:pPr>
            <a:r>
              <a:rPr lang="en-US" dirty="0"/>
              <a:t>• Describe actions taken by the leader that show this individual was an autocrat</a:t>
            </a:r>
          </a:p>
          <a:p>
            <a:pPr marL="0" indent="0">
              <a:buNone/>
            </a:pPr>
            <a:r>
              <a:rPr lang="en-US" dirty="0"/>
              <a:t>• Discuss the extent to which this leader’s use of autocratic power helped </a:t>
            </a:r>
            <a:r>
              <a:rPr lang="en-US" dirty="0" smtClean="0"/>
              <a:t>and/or hurt </a:t>
            </a:r>
            <a:r>
              <a:rPr lang="en-US" dirty="0"/>
              <a:t>his country or his people</a:t>
            </a:r>
          </a:p>
        </p:txBody>
      </p:sp>
    </p:spTree>
    <p:extLst>
      <p:ext uri="{BB962C8B-B14F-4D97-AF65-F5344CB8AC3E}">
        <p14:creationId xmlns:p14="http://schemas.microsoft.com/office/powerpoint/2010/main" val="4241551888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Limited Monarchy in England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Magna </a:t>
            </a:r>
            <a:r>
              <a:rPr lang="en-US" dirty="0" err="1" smtClean="0"/>
              <a:t>Carta</a:t>
            </a:r>
            <a:r>
              <a:rPr lang="en-US" dirty="0" smtClean="0"/>
              <a:t> – 1215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Parliament</a:t>
            </a:r>
            <a:r>
              <a:rPr lang="en-US" dirty="0" smtClean="0"/>
              <a:t> – 1295 (House of Lords and House of Commoners), controlled taxation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English Bill of Rights </a:t>
            </a:r>
            <a:r>
              <a:rPr lang="en-US" dirty="0" smtClean="0"/>
              <a:t>– 1688 – created after the </a:t>
            </a:r>
            <a:r>
              <a:rPr lang="en-US" u="sng" dirty="0" smtClean="0"/>
              <a:t>Glorious Revolution </a:t>
            </a:r>
            <a:r>
              <a:rPr lang="en-US" dirty="0" smtClean="0"/>
              <a:t>by William and 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60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The signing of the Magna </a:t>
            </a:r>
            <a:r>
              <a:rPr lang="en-US" dirty="0" err="1"/>
              <a:t>Carta</a:t>
            </a:r>
            <a:r>
              <a:rPr lang="en-US" dirty="0"/>
              <a:t> in 1215 and the</a:t>
            </a:r>
          </a:p>
          <a:p>
            <a:pPr marL="0" indent="0">
              <a:buNone/>
            </a:pPr>
            <a:r>
              <a:rPr lang="en-US" dirty="0"/>
              <a:t>Glorious Revolution in 1688 were key events in</a:t>
            </a:r>
          </a:p>
          <a:p>
            <a:pPr marL="0" indent="0">
              <a:buNone/>
            </a:pPr>
            <a:r>
              <a:rPr lang="en-US" dirty="0"/>
              <a:t>English history because they resulted </a:t>
            </a:r>
            <a:r>
              <a:rPr lang="en-US" dirty="0" smtClean="0"/>
              <a:t>in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creating alliances with France</a:t>
            </a:r>
          </a:p>
          <a:p>
            <a:pPr marL="0" indent="0">
              <a:buNone/>
            </a:pPr>
            <a:r>
              <a:rPr lang="en-US" dirty="0"/>
              <a:t>(2) defeating Protestant nobles</a:t>
            </a:r>
          </a:p>
          <a:p>
            <a:pPr marL="0" indent="0">
              <a:buNone/>
            </a:pPr>
            <a:r>
              <a:rPr lang="en-US" dirty="0"/>
              <a:t>(3) limiting the power of the monarchy</a:t>
            </a:r>
          </a:p>
          <a:p>
            <a:pPr marL="0" indent="0">
              <a:buNone/>
            </a:pPr>
            <a:r>
              <a:rPr lang="en-US" dirty="0"/>
              <a:t>(4) annexing territory</a:t>
            </a:r>
          </a:p>
        </p:txBody>
      </p:sp>
    </p:spTree>
    <p:extLst>
      <p:ext uri="{BB962C8B-B14F-4D97-AF65-F5344CB8AC3E}">
        <p14:creationId xmlns:p14="http://schemas.microsoft.com/office/powerpoint/2010/main" val="656531117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Puritan Revolution and the Glorious</a:t>
            </a:r>
          </a:p>
          <a:p>
            <a:pPr marL="0" indent="0">
              <a:buNone/>
            </a:pPr>
            <a:r>
              <a:rPr lang="en-US" dirty="0"/>
              <a:t>Revolution are both closely associated with </a:t>
            </a:r>
            <a:r>
              <a:rPr lang="en-US" dirty="0" smtClean="0"/>
              <a:t>the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expansion of Papal authority in Rome</a:t>
            </a:r>
          </a:p>
          <a:p>
            <a:pPr marL="0" indent="0">
              <a:buNone/>
            </a:pPr>
            <a:r>
              <a:rPr lang="en-US" dirty="0"/>
              <a:t>(2) beginning of the Reconquista in Spain</a:t>
            </a:r>
          </a:p>
          <a:p>
            <a:pPr marL="0" indent="0">
              <a:buNone/>
            </a:pPr>
            <a:r>
              <a:rPr lang="en-US" dirty="0"/>
              <a:t>(3) calling of the Congress of Vienna</a:t>
            </a:r>
          </a:p>
          <a:p>
            <a:pPr marL="0" indent="0">
              <a:buNone/>
            </a:pPr>
            <a:r>
              <a:rPr lang="en-US" dirty="0"/>
              <a:t>(4) rise of parliamentary democracy in England</a:t>
            </a:r>
          </a:p>
        </p:txBody>
      </p:sp>
    </p:spTree>
    <p:extLst>
      <p:ext uri="{BB962C8B-B14F-4D97-AF65-F5344CB8AC3E}">
        <p14:creationId xmlns:p14="http://schemas.microsoft.com/office/powerpoint/2010/main" val="3210436179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/>
              <a:t> The Magna </a:t>
            </a:r>
            <a:r>
              <a:rPr lang="en-US" sz="2800" dirty="0" err="1"/>
              <a:t>Carta</a:t>
            </a:r>
            <a:r>
              <a:rPr lang="en-US" sz="2800" dirty="0"/>
              <a:t>, the Petition of Right, and the</a:t>
            </a:r>
          </a:p>
          <a:p>
            <a:pPr marL="0" indent="0">
              <a:buNone/>
            </a:pPr>
            <a:r>
              <a:rPr lang="en-US" sz="2800" dirty="0"/>
              <a:t>English Bill of Rights led the English government</a:t>
            </a:r>
          </a:p>
          <a:p>
            <a:pPr marL="0" indent="0">
              <a:buNone/>
            </a:pPr>
            <a:r>
              <a:rPr lang="en-US" sz="2800" dirty="0"/>
              <a:t>to develop a political system in </a:t>
            </a:r>
            <a:r>
              <a:rPr lang="en-US" sz="2800" dirty="0" smtClean="0"/>
              <a:t>which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(1) rulers were responsible to the people</a:t>
            </a:r>
          </a:p>
          <a:p>
            <a:pPr marL="0" indent="0">
              <a:buNone/>
            </a:pPr>
            <a:r>
              <a:rPr lang="en-US" sz="2800" dirty="0"/>
              <a:t>(2) religious authorities controlled the </a:t>
            </a:r>
            <a:r>
              <a:rPr lang="en-US" sz="2800" dirty="0" smtClean="0"/>
              <a:t>lawmaking process</a:t>
            </a:r>
            <a:endParaRPr lang="en-US" sz="2800" dirty="0"/>
          </a:p>
          <a:p>
            <a:pPr marL="0" indent="0">
              <a:buNone/>
            </a:pPr>
            <a:r>
              <a:rPr lang="en-US" sz="2800" dirty="0"/>
              <a:t>(3) the power of the monarch came from God</a:t>
            </a:r>
          </a:p>
          <a:p>
            <a:pPr marL="0" indent="0">
              <a:buNone/>
            </a:pPr>
            <a:r>
              <a:rPr lang="en-US" sz="2800" dirty="0"/>
              <a:t>(4) the individual was denied a trial by jury</a:t>
            </a:r>
          </a:p>
        </p:txBody>
      </p:sp>
    </p:spTree>
    <p:extLst>
      <p:ext uri="{BB962C8B-B14F-4D97-AF65-F5344CB8AC3E}">
        <p14:creationId xmlns:p14="http://schemas.microsoft.com/office/powerpoint/2010/main" val="38782844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1723</TotalTime>
  <Words>9104</Words>
  <Application>Microsoft Office PowerPoint</Application>
  <PresentationFormat>On-screen Show (4:3)</PresentationFormat>
  <Paragraphs>1256</Paragraphs>
  <Slides>164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164</vt:i4>
      </vt:variant>
    </vt:vector>
  </HeadingPairs>
  <TitlesOfParts>
    <vt:vector size="165" baseType="lpstr">
      <vt:lpstr>Office Theme</vt:lpstr>
      <vt:lpstr>Renaissance  &amp; First Global Age</vt:lpstr>
      <vt:lpstr>Renaissance Europe</vt:lpstr>
      <vt:lpstr>Jan 2010</vt:lpstr>
      <vt:lpstr>June 2010</vt:lpstr>
      <vt:lpstr>Aug 2010</vt:lpstr>
      <vt:lpstr>June 2011</vt:lpstr>
      <vt:lpstr>Aug 2011</vt:lpstr>
      <vt:lpstr>Aug 2012</vt:lpstr>
      <vt:lpstr>Jan 2013</vt:lpstr>
      <vt:lpstr>Aug 2013</vt:lpstr>
      <vt:lpstr>Jan 2013</vt:lpstr>
      <vt:lpstr>Jan 2014</vt:lpstr>
      <vt:lpstr>Protestant  Reformation</vt:lpstr>
      <vt:lpstr>Jan 2010</vt:lpstr>
      <vt:lpstr>June 2010</vt:lpstr>
      <vt:lpstr>Aug 2010</vt:lpstr>
      <vt:lpstr>Jan 2012</vt:lpstr>
      <vt:lpstr>June 2012</vt:lpstr>
      <vt:lpstr>Aug 2012</vt:lpstr>
      <vt:lpstr>June 2013</vt:lpstr>
      <vt:lpstr>Jan 2010</vt:lpstr>
      <vt:lpstr>Jan 2014</vt:lpstr>
      <vt:lpstr>Aug 2013</vt:lpstr>
      <vt:lpstr>Thematic – Jan 2012</vt:lpstr>
      <vt:lpstr>Scientific Revolution</vt:lpstr>
      <vt:lpstr>Aug 2010</vt:lpstr>
      <vt:lpstr>Jan 2012</vt:lpstr>
      <vt:lpstr>Jan 2010</vt:lpstr>
      <vt:lpstr>June 2012</vt:lpstr>
      <vt:lpstr>Aug 2012</vt:lpstr>
      <vt:lpstr>Aug 2013</vt:lpstr>
      <vt:lpstr>DBQ – Jan 2011</vt:lpstr>
      <vt:lpstr>Capitalism – Commercial Revolution</vt:lpstr>
      <vt:lpstr>June 2010</vt:lpstr>
      <vt:lpstr>June 2011</vt:lpstr>
      <vt:lpstr>Aug 2011</vt:lpstr>
      <vt:lpstr>Jan 2012</vt:lpstr>
      <vt:lpstr>June 2012</vt:lpstr>
      <vt:lpstr>June 2013</vt:lpstr>
      <vt:lpstr>Jan 2014</vt:lpstr>
      <vt:lpstr>Age of Exploration - Imperialism</vt:lpstr>
      <vt:lpstr>June 2010</vt:lpstr>
      <vt:lpstr>Aug 2010</vt:lpstr>
      <vt:lpstr>Aug 2010</vt:lpstr>
      <vt:lpstr>Thematic – Aug 2012</vt:lpstr>
      <vt:lpstr>June 2011</vt:lpstr>
      <vt:lpstr>June 2012</vt:lpstr>
      <vt:lpstr>Aug 2012</vt:lpstr>
      <vt:lpstr>Jan 2013</vt:lpstr>
      <vt:lpstr>Jan 2013</vt:lpstr>
      <vt:lpstr>Jan 2014</vt:lpstr>
      <vt:lpstr>Aug 2013</vt:lpstr>
      <vt:lpstr>Jan 2014</vt:lpstr>
      <vt:lpstr>DBQ - June 2013</vt:lpstr>
      <vt:lpstr>PowerPoint Presentation</vt:lpstr>
      <vt:lpstr>Major Explorers</vt:lpstr>
      <vt:lpstr>PowerPoint Presentation</vt:lpstr>
      <vt:lpstr>Results of Exploration</vt:lpstr>
      <vt:lpstr>PowerPoint Presentation</vt:lpstr>
      <vt:lpstr>PowerPoint Presentation</vt:lpstr>
      <vt:lpstr>PowerPoint Presentation</vt:lpstr>
      <vt:lpstr>Jan 2011</vt:lpstr>
      <vt:lpstr>Jan 2011</vt:lpstr>
      <vt:lpstr>Aug 2011</vt:lpstr>
      <vt:lpstr>Aug 2011</vt:lpstr>
      <vt:lpstr>June 2013</vt:lpstr>
      <vt:lpstr>Jan 2012</vt:lpstr>
      <vt:lpstr>Jan 2013</vt:lpstr>
      <vt:lpstr>Jan 2011</vt:lpstr>
      <vt:lpstr>June 2011</vt:lpstr>
      <vt:lpstr>Jan 2011</vt:lpstr>
      <vt:lpstr>Aug 2010</vt:lpstr>
      <vt:lpstr>June 2010</vt:lpstr>
      <vt:lpstr>Aug 2012</vt:lpstr>
      <vt:lpstr>Jan 2014</vt:lpstr>
      <vt:lpstr>Aug 2013</vt:lpstr>
      <vt:lpstr>Jan 2010</vt:lpstr>
      <vt:lpstr>Jan 2010</vt:lpstr>
      <vt:lpstr>Jan 2012</vt:lpstr>
      <vt:lpstr>Aug 2012</vt:lpstr>
      <vt:lpstr>DBQ – Jan 2013</vt:lpstr>
      <vt:lpstr>Absolutism</vt:lpstr>
      <vt:lpstr>June 2010</vt:lpstr>
      <vt:lpstr>Aug 2010</vt:lpstr>
      <vt:lpstr>Aug 2011</vt:lpstr>
      <vt:lpstr>Jan 2013</vt:lpstr>
      <vt:lpstr>Aug 2013</vt:lpstr>
      <vt:lpstr>Jan 2013</vt:lpstr>
      <vt:lpstr>June 2013</vt:lpstr>
      <vt:lpstr>Jan 2010</vt:lpstr>
      <vt:lpstr>Jan 2014</vt:lpstr>
      <vt:lpstr>Jan 2014</vt:lpstr>
      <vt:lpstr>Aug 2013</vt:lpstr>
      <vt:lpstr>Jan 2014</vt:lpstr>
      <vt:lpstr>DBQ – June 2012</vt:lpstr>
      <vt:lpstr>Limited Monarchy in England</vt:lpstr>
      <vt:lpstr>June 2010</vt:lpstr>
      <vt:lpstr>Aug 2010</vt:lpstr>
      <vt:lpstr>Jan 2011</vt:lpstr>
      <vt:lpstr>Aug 2011</vt:lpstr>
      <vt:lpstr>Jan 2012</vt:lpstr>
      <vt:lpstr>June 2012</vt:lpstr>
      <vt:lpstr>Aug 2012</vt:lpstr>
      <vt:lpstr>Jan 2013</vt:lpstr>
      <vt:lpstr>Aug 2013</vt:lpstr>
      <vt:lpstr>Jan 2014</vt:lpstr>
      <vt:lpstr>Enlightenment</vt:lpstr>
      <vt:lpstr>June 2010</vt:lpstr>
      <vt:lpstr>Jan 2011</vt:lpstr>
      <vt:lpstr>Aug 2010</vt:lpstr>
      <vt:lpstr>Aug 2011</vt:lpstr>
      <vt:lpstr>June 2011</vt:lpstr>
      <vt:lpstr>June 2011</vt:lpstr>
      <vt:lpstr>Jan 2012</vt:lpstr>
      <vt:lpstr>Jan 2013</vt:lpstr>
      <vt:lpstr>Aug 2012</vt:lpstr>
      <vt:lpstr>Aug 2012</vt:lpstr>
      <vt:lpstr>Aug 2013</vt:lpstr>
      <vt:lpstr>June 2013</vt:lpstr>
      <vt:lpstr>Aug 2013</vt:lpstr>
      <vt:lpstr>Jan 2014</vt:lpstr>
      <vt:lpstr>Jan 2014</vt:lpstr>
      <vt:lpstr>Thematic Jan 2010</vt:lpstr>
      <vt:lpstr>Thematic – June 2010</vt:lpstr>
      <vt:lpstr>Native Americans</vt:lpstr>
      <vt:lpstr>June 2010</vt:lpstr>
      <vt:lpstr>Jan 2010</vt:lpstr>
      <vt:lpstr>Jan 2010</vt:lpstr>
      <vt:lpstr>June 2010</vt:lpstr>
      <vt:lpstr>Jan 2011</vt:lpstr>
      <vt:lpstr>Aug 2011</vt:lpstr>
      <vt:lpstr>Aug 2011</vt:lpstr>
      <vt:lpstr>June 2012</vt:lpstr>
      <vt:lpstr>June 2012</vt:lpstr>
      <vt:lpstr>June 2012</vt:lpstr>
      <vt:lpstr>June 2013</vt:lpstr>
      <vt:lpstr>Jan 2013</vt:lpstr>
      <vt:lpstr>June 2013</vt:lpstr>
      <vt:lpstr>Jan 2014</vt:lpstr>
      <vt:lpstr>Aug 2013</vt:lpstr>
      <vt:lpstr>DBQ – Jan 2014</vt:lpstr>
      <vt:lpstr>Gunpowder Empires</vt:lpstr>
      <vt:lpstr>East Asia</vt:lpstr>
      <vt:lpstr>Aug 2013</vt:lpstr>
      <vt:lpstr>Jan 2014</vt:lpstr>
      <vt:lpstr>Jan 2014</vt:lpstr>
      <vt:lpstr>Aug 2013</vt:lpstr>
      <vt:lpstr>June 2013</vt:lpstr>
      <vt:lpstr>June 2013</vt:lpstr>
      <vt:lpstr>June 2013</vt:lpstr>
      <vt:lpstr>Aug 2012</vt:lpstr>
      <vt:lpstr>June 2012</vt:lpstr>
      <vt:lpstr>Jan 2012</vt:lpstr>
      <vt:lpstr>Aug 2011</vt:lpstr>
      <vt:lpstr>Aug 2011</vt:lpstr>
      <vt:lpstr>Jan 2010</vt:lpstr>
      <vt:lpstr>June 2011</vt:lpstr>
      <vt:lpstr>June 2011</vt:lpstr>
      <vt:lpstr>June 2011</vt:lpstr>
      <vt:lpstr>Jan 2011</vt:lpstr>
      <vt:lpstr>Jan 2011</vt:lpstr>
      <vt:lpstr>June 2011</vt:lpstr>
      <vt:lpstr>Jan 2010</vt:lpstr>
      <vt:lpstr>DBQ – Aug 2011</vt:lpstr>
    </vt:vector>
  </TitlesOfParts>
  <Company>VCSD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Renaissance  &amp; First Global Age</dc:title>
  <dc:creator>Lyons, Anne</dc:creator>
  <cp:lastModifiedBy>Windows User</cp:lastModifiedBy>
  <cp:revision>49</cp:revision>
  <dcterms:created xsi:type="dcterms:W3CDTF">2013-06-05T15:22:28Z</dcterms:created>
  <dcterms:modified xsi:type="dcterms:W3CDTF">2014-06-12T10:49:48Z</dcterms:modified>
</cp:coreProperties>
</file>